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657de881-b0f4-4eee-6d77-8562bd6781dd}">
          <p14:sldIdLst>
            <p14:sldId id="256"/>
            <p14:sldId id="257"/>
            <p14:sldId id="258"/>
          </p14:sldIdLst>
        </p14:section>
        <p14:section name="Warm-up" id="{580757f4-51d1-b9e0-0e51-d6ae8ba60f13}">
          <p14:sldIdLst>
            <p14:sldId id="259"/>
          </p14:sldIdLst>
        </p14:section>
        <p14:section name="Direct instruction (I do)" id="{8a3b4bc2-3b61-448d-f089-07c132a11057}">
          <p14:sldIdLst>
            <p14:sldId id="260"/>
            <p14:sldId id="261"/>
          </p14:sldIdLst>
        </p14:section>
        <p14:section name="Guided practice (We do)" id="{638ee96c-4560-0c85-6060-db1e9eff4b6b}">
          <p14:sldIdLst>
            <p14:sldId id="262"/>
            <p14:sldId id="263"/>
          </p14:sldIdLst>
        </p14:section>
        <p14:section name="Independent practice (You do)" id="{6f6a7480-ba93-619b-1951-38f124c2a830}">
          <p14:sldIdLst>
            <p14:sldId id="264"/>
          </p14:sldIdLst>
        </p14:section>
        <p14:section name="Closure" id="{a87c127c-361d-1e5d-a095-78b7536a0789}">
          <p14:sldIdLst>
            <p14:sldId id="265"/>
            <p14:sldId id="266"/>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this as students come in. The AP CSP exam asks students to trace code written in the exam reference sheet's own notation, and the very first rule they need is what the arrow does. The CED's own example (AAP-1.B.3) is a ← 1, b ← a, a ← 2, DISPLAY(b): it still displays 1, and many students say 2. In this lesson students trace short programs in a step-by-step tracer that runs the reference sheet's notation exactly. At the lines marked with a question mark, the tracer stops and asks what the variable will hold or what will be displayed, and checks the answer before it runs the line. Students find that assignment copies a value instead of linking two names, that a variable holds only its most recent value, why a swap needs a third variable, and how MOD and division work on the exam. They finish with exam-style questions whose wrong choices come from running each common mistake.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aloud. Come back to it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objectives as I can statements. Read them aloud, and come back to them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Warm-up, minutes 0 to 7. Show the title, essential question and Today I can slides (about 1 minute). Write the CED's own example on the board: a ← 1, b ← a, a ← 2, DISPLAY(b). Ask everyone to vote with fingers, 1 or 2, and to say why. Do not settle it yet. Then have students open the link or scan the QR code on the worksheet, and hand out the exam reference sheet: this notation is the one on the exam.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each word on the screen the first time the lesson uses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instruction (I do), minutes 7 to 15. Show the vocabulary and What the arrow does. On the projector, press Step through the starter program. Line 2, best ← score, copies 10 into best; the Variables panel marks best CHANGED. At line 3 the tracer stops: Line 3 is next. What will score be after it runs? Take answers from the room, type one in and press Check. If it is wrong, the tracer says Not yet. It was 15. and runs the line. At line 5 it asks what DISPLAY(best) will show: 10, because best got a copy of the old score, and changing score later did not touch it. Go back to the board: the warm-up displays 1, for the same reason. The CED says the variable "will be the most recent value assigned" (AAP-1.B.3).
It's working when: Step stops at a line with a ? in front of it and asks before the line runs; the answer box takes a number or text. Back steps back one line at a time, so a step can be watched again.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Guided practice (We do), minutes 15 to 25. Students choose Example, then Swapping two values. Before stepping, they predict what the first try, lines 1 to 6, displays. Step together. The first try, x ← y then y ← x, displays 8 and 8: by the time y ← x runs, x already holds 8, and the 3 is gone. The second try saves x in temp first and displays 8 and 3. Open the Trace table tab (A row for each change) and compare it with the worksheet's table, row by row. Ask: what would happen with three variables to rotate?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practice (You do), minutes 25 to 38. Students choose Example, then Order of operations, and open Teach, then Exam question. The output and the steps stay covered until they choose. The right answer is 18 28 3 2.5. The other choice is 28 28 3 2.5, which is what the program displays if the operations are done left to right with no precedence; the tracer worked it out by running that mistake. The tracer offers only wrong choices that a real mistake produces, so here there are two; A choice of your own adds teacher-written choices, so a question can offer four like the exam's. After choosing, they step to see why. Then the same with A clock with MOD, whose answer is 1 (a reader who takes MOD as the quotient gets 0). Finish the worksheet's two written answers. Walk the room and ask the questions under What to look for.
Watch for: A student who expects 17 / 5 to be 3 is thinking of whole-number division in another language. On the exam, / is ordinary division: 17 / 5 is 3.4, and 10 / 4 is 2.5.
Watch for: Choosing a new Example replaces the program. The lesson's starter comes back by opening the worksheet link in a new tab.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Closure, minutes 38 to 45. Show the last slide and ask: "After b ← a, why does changing a later leave b alone?" (The arrow stored a copy of a's value in b at that moment. b and a are two separate variables, and each holds only its most recent value.) Ask the essential question again, then hand out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essential question again before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exit ticket, or have students answer in their notebooks. The answer key is in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
        <p:nvSpPr>
          <p:cNvPr id="2" name="Text 0"/>
          <p:cNvSpPr txBox="1"/>
          <p:nvPr/>
        </p:nvSpPr>
        <p:spPr>
          <a:xfrm>
            <a:off x="548640" y="6263640"/>
            <a:ext cx="5486400" cy="320040"/>
          </a:xfrm>
          <a:prstGeom prst="rect">
            <a:avLst/>
          </a:prstGeom>
          <a:noFill/>
          <a:ln/>
        </p:spPr>
        <p:txBody>
          <a:bodyPr wrap="square" lIns="0" tIns="0" rIns="0" bIns="0" rtlCol="0" anchor="ctr"/>
          <a:lstStyle/>
          <a:p>
            <a:pPr indent="0" marL="0">
              <a:buNone/>
            </a:pPr>
            <a:r>
              <a:rPr lang="en-US" sz="1100" dirty="0">
                <a:solidFill>
                  <a:schemeClr val="bg1">
                    <a:alpha val="65000"/>
                  </a:schemeClr>
                </a:solidFill>
              </a:rPr>
              <a:t>mytekDev</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txBox="1"/>
          <p:nvPr/>
        </p:nvSpPr>
        <p:spPr>
          <a:xfrm>
            <a:off x="548640" y="6355080"/>
            <a:ext cx="8229600" cy="274320"/>
          </a:xfrm>
          <a:prstGeom prst="rect">
            <a:avLst/>
          </a:prstGeom>
          <a:noFill/>
          <a:ln/>
        </p:spPr>
        <p:txBody>
          <a:bodyPr wrap="square" lIns="0" tIns="0" rIns="0" bIns="0" rtlCol="0" anchor="ctr"/>
          <a:lstStyle/>
          <a:p>
            <a:pPr indent="0" marL="0">
              <a:buNone/>
            </a:pPr>
            <a:r>
              <a:rPr lang="en-US" sz="1000" dirty="0">
                <a:solidFill>
                  <a:schemeClr val="tx1">
                    <a:alpha val="55000"/>
                  </a:schemeClr>
                </a:solidFill>
              </a:rPr>
              <a:t>mytekDev  ·  Pseudocode Tracer: Assignment Is a Copy</a:t>
            </a:r>
            <a:endParaRPr lang="en-US" sz="1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itle"/>
          <p:cNvSpPr txBox="1"/>
          <p:nvPr/>
        </p:nvSpPr>
        <p:spPr>
          <a:xfrm>
            <a:off x="548640" y="548640"/>
            <a:ext cx="11064240" cy="1371600"/>
          </a:xfrm>
          <a:prstGeom prst="rect">
            <a:avLst/>
          </a:prstGeom>
          <a:noFill/>
          <a:ln/>
        </p:spPr>
        <p:txBody>
          <a:bodyPr wrap="square" lIns="0" tIns="0" rIns="0" bIns="0" rtlCol="0" anchor="t"/>
          <a:lstStyle/>
          <a:p>
            <a:pPr indent="0" marL="0">
              <a:buNone/>
            </a:pPr>
            <a:r>
              <a:rPr lang="en-US" sz="4400" b="1" dirty="0">
                <a:solidFill>
                  <a:schemeClr val="bg1"/>
                </a:solidFill>
              </a:rPr>
              <a:t>Pseudocode Tracer: Assignment Is a Copy</a:t>
            </a:r>
            <a:endParaRPr lang="en-US" sz="4400" dirty="0"/>
          </a:p>
        </p:txBody>
      </p:sp>
      <p:sp>
        <p:nvSpPr>
          <p:cNvPr id="3" name="Text 1"/>
          <p:cNvSpPr txBox="1"/>
          <p:nvPr/>
        </p:nvSpPr>
        <p:spPr>
          <a:xfrm>
            <a:off x="548640" y="2011680"/>
            <a:ext cx="6766560" cy="457200"/>
          </a:xfrm>
          <a:prstGeom prst="rect">
            <a:avLst/>
          </a:prstGeom>
          <a:noFill/>
          <a:ln/>
        </p:spPr>
        <p:txBody>
          <a:bodyPr wrap="square" lIns="0" tIns="0" rIns="0" bIns="0" rtlCol="0" anchor="ctr"/>
          <a:lstStyle/>
          <a:p>
            <a:pPr indent="0" marL="0">
              <a:buNone/>
            </a:pPr>
            <a:r>
              <a:rPr lang="en-US" sz="2200" b="1" dirty="0">
                <a:solidFill>
                  <a:schemeClr val="accent1"/>
                </a:solidFill>
              </a:rPr>
              <a:t>Grades 9-12  ·  45 minutes</a:t>
            </a:r>
            <a:endParaRPr lang="en-US" sz="2200" dirty="0"/>
          </a:p>
        </p:txBody>
      </p:sp>
      <p:sp>
        <p:nvSpPr>
          <p:cNvPr id="4" name="Text 2"/>
          <p:cNvSpPr txBox="1"/>
          <p:nvPr/>
        </p:nvSpPr>
        <p:spPr>
          <a:xfrm>
            <a:off x="548640" y="2697480"/>
            <a:ext cx="3063240"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AP CSP Topics 3.1 and 3.3</a:t>
            </a:r>
            <a:endParaRPr lang="en-US" sz="1400" dirty="0"/>
          </a:p>
        </p:txBody>
      </p:sp>
      <p:sp>
        <p:nvSpPr>
          <p:cNvPr id="5" name="Text 3"/>
          <p:cNvSpPr txBox="1"/>
          <p:nvPr/>
        </p:nvSpPr>
        <p:spPr>
          <a:xfrm>
            <a:off x="3794760" y="2697480"/>
            <a:ext cx="346557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Exam reference sheet notation</a:t>
            </a:r>
            <a:endParaRPr lang="en-US" sz="1400" dirty="0"/>
          </a:p>
        </p:txBody>
      </p:sp>
      <p:sp>
        <p:nvSpPr>
          <p:cNvPr id="6" name="Text 4"/>
          <p:cNvSpPr txBox="1"/>
          <p:nvPr/>
        </p:nvSpPr>
        <p:spPr>
          <a:xfrm>
            <a:off x="7443216" y="2697480"/>
            <a:ext cx="346557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Slides, rubric and answer key</a:t>
            </a:r>
            <a:endParaRPr lang="en-US" sz="1400" dirty="0"/>
          </a:p>
        </p:txBody>
      </p:sp>
      <p:pic>
        <p:nvPicPr>
          <p:cNvPr id="7" name="The app" descr="The app">    </p:cNvPr>
          <p:cNvPicPr>
            <a:picLocks noChangeAspect="1"/>
          </p:cNvPicPr>
          <p:nvPr/>
        </p:nvPicPr>
        <p:blipFill>
          <a:blip r:embed="rId1"/>
          <a:stretch>
            <a:fillRect/>
          </a:stretch>
        </p:blipFill>
        <p:spPr>
          <a:xfrm>
            <a:off x="6434488" y="3429000"/>
            <a:ext cx="5053263" cy="2743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Essential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400" b="1" dirty="0">
                <a:solidFill>
                  <a:schemeClr val="bg1"/>
                </a:solidFill>
              </a:rPr>
              <a:t>When the reference sheet's arrow runs, what exactly does the variable on its left hold afterward?</a:t>
            </a:r>
            <a:endParaRPr 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Today I can</a:t>
            </a:r>
            <a:endParaRPr lang="en-US" sz="3600" dirty="0"/>
          </a:p>
        </p:txBody>
      </p:sp>
      <p:sp>
        <p:nvSpPr>
          <p:cNvPr id="3" name="Text 1"/>
          <p:cNvSpPr txBox="1"/>
          <p:nvPr/>
        </p:nvSpPr>
        <p:spPr>
          <a:xfrm>
            <a:off x="548640" y="14904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4" name="Text 2"/>
          <p:cNvSpPr txBox="1"/>
          <p:nvPr/>
        </p:nvSpPr>
        <p:spPr>
          <a:xfrm>
            <a:off x="1280160" y="14173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determine the value of a variable after a sequence of assignments (AAP-1.B).</a:t>
            </a:r>
            <a:endParaRPr lang="en-US" sz="2000" dirty="0"/>
          </a:p>
        </p:txBody>
      </p:sp>
      <p:sp>
        <p:nvSpPr>
          <p:cNvPr id="5" name="Text 3"/>
          <p:cNvSpPr txBox="1"/>
          <p:nvPr/>
        </p:nvSpPr>
        <p:spPr>
          <a:xfrm>
            <a:off x="548640" y="24048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6" name="Text 4"/>
          <p:cNvSpPr txBox="1"/>
          <p:nvPr/>
        </p:nvSpPr>
        <p:spPr>
          <a:xfrm>
            <a:off x="1280160" y="23317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explain why assignment copies a value instead of linking two variables.</a:t>
            </a:r>
            <a:endParaRPr lang="en-US" sz="2000" dirty="0"/>
          </a:p>
        </p:txBody>
      </p:sp>
      <p:sp>
        <p:nvSpPr>
          <p:cNvPr id="7" name="Text 5"/>
          <p:cNvSpPr txBox="1"/>
          <p:nvPr/>
        </p:nvSpPr>
        <p:spPr>
          <a:xfrm>
            <a:off x="548640" y="33192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8" name="Text 6"/>
          <p:cNvSpPr txBox="1"/>
          <p:nvPr/>
        </p:nvSpPr>
        <p:spPr>
          <a:xfrm>
            <a:off x="1280160" y="32461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trace a swap and explain why it needs a third variable.</a:t>
            </a:r>
            <a:endParaRPr lang="en-US" sz="2000" dirty="0"/>
          </a:p>
        </p:txBody>
      </p:sp>
      <p:sp>
        <p:nvSpPr>
          <p:cNvPr id="9" name="Text 7"/>
          <p:cNvSpPr txBox="1"/>
          <p:nvPr/>
        </p:nvSpPr>
        <p:spPr>
          <a:xfrm>
            <a:off x="548640" y="42336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10" name="Text 8"/>
          <p:cNvSpPr txBox="1"/>
          <p:nvPr/>
        </p:nvSpPr>
        <p:spPr>
          <a:xfrm>
            <a:off x="1280160" y="41605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evaluate expressions with +, -, *, / and MOD as the reference sheet defines them (AAP-2.C).</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Warm-up</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a ← 1, then b ← a, then a ← 2. What does DISPLAY(b) show, 1 or 2?</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Warm-up picture" descr="Warm-up picture">    </p:cNvPr>
          <p:cNvPicPr>
            <a:picLocks noChangeAspect="1"/>
          </p:cNvPicPr>
          <p:nvPr/>
        </p:nvPicPr>
        <p:blipFill>
          <a:blip r:embed="rId1"/>
          <a:stretch>
            <a:fillRect/>
          </a:stretch>
        </p:blipFill>
        <p:spPr>
          <a:xfrm>
            <a:off x="7223760" y="2357846"/>
            <a:ext cx="4114800" cy="2233749"/>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Words we will use</a:t>
            </a:r>
            <a:endParaRPr lang="en-US" sz="3600" dirty="0"/>
          </a:p>
        </p:txBody>
      </p:sp>
      <p:sp>
        <p:nvSpPr>
          <p:cNvPr id="3" name="Vocabulary card"/>
          <p:cNvSpPr/>
          <p:nvPr/>
        </p:nvSpPr>
        <p:spPr>
          <a:xfrm>
            <a:off x="548640" y="1417320"/>
            <a:ext cx="3566160" cy="1463040"/>
          </a:xfrm>
          <a:prstGeom prst="roundRect">
            <a:avLst>
              <a:gd name="adj" fmla="val 7500"/>
            </a:avLst>
          </a:prstGeom>
          <a:solidFill>
            <a:schemeClr val="bg2"/>
          </a:solidFill>
          <a:ln w="12700">
            <a:solidFill>
              <a:schemeClr val="bg2"/>
            </a:solidFill>
            <a:prstDash val="solid"/>
          </a:ln>
        </p:spPr>
      </p:sp>
      <p:sp>
        <p:nvSpPr>
          <p:cNvPr id="4" name="Text 2"/>
          <p:cNvSpPr txBox="1"/>
          <p:nvPr/>
        </p:nvSpPr>
        <p:spPr>
          <a:xfrm>
            <a:off x="71323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variable</a:t>
            </a:r>
            <a:endParaRPr lang="en-US" sz="1800" dirty="0"/>
          </a:p>
          <a:p>
            <a:pPr indent="0" marL="0">
              <a:spcAft>
                <a:spcPts val="400"/>
              </a:spcAft>
              <a:buNone/>
            </a:pPr>
            <a:r>
              <a:rPr lang="en-US" sz="1400" dirty="0">
                <a:solidFill>
                  <a:schemeClr val="tx1"/>
                </a:solidFill>
              </a:rPr>
              <a:t>A name in a program that holds one value at a time. Giving it a new value replaces the old one.</a:t>
            </a:r>
            <a:endParaRPr lang="en-US" sz="1800" dirty="0"/>
          </a:p>
        </p:txBody>
      </p:sp>
      <p:sp>
        <p:nvSpPr>
          <p:cNvPr id="5" name="Vocabulary card"/>
          <p:cNvSpPr/>
          <p:nvPr/>
        </p:nvSpPr>
        <p:spPr>
          <a:xfrm>
            <a:off x="4297680" y="1417320"/>
            <a:ext cx="3566160" cy="1463040"/>
          </a:xfrm>
          <a:prstGeom prst="roundRect">
            <a:avLst>
              <a:gd name="adj" fmla="val 7500"/>
            </a:avLst>
          </a:prstGeom>
          <a:solidFill>
            <a:schemeClr val="bg2"/>
          </a:solidFill>
          <a:ln w="12700">
            <a:solidFill>
              <a:schemeClr val="bg2"/>
            </a:solidFill>
            <a:prstDash val="solid"/>
          </a:ln>
        </p:spPr>
      </p:sp>
      <p:sp>
        <p:nvSpPr>
          <p:cNvPr id="6" name="Text 4"/>
          <p:cNvSpPr txBox="1"/>
          <p:nvPr/>
        </p:nvSpPr>
        <p:spPr>
          <a:xfrm>
            <a:off x="446227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assignment</a:t>
            </a:r>
            <a:endParaRPr lang="en-US" sz="1800" dirty="0"/>
          </a:p>
          <a:p>
            <a:pPr indent="0" marL="0">
              <a:spcAft>
                <a:spcPts val="400"/>
              </a:spcAft>
              <a:buNone/>
            </a:pPr>
            <a:r>
              <a:rPr lang="en-US" sz="1400" dirty="0">
                <a:solidFill>
                  <a:schemeClr val="tx1"/>
                </a:solidFill>
              </a:rPr>
              <a:t>The arrow, a ← expression: work out the expression, then store a copy of the result in a.</a:t>
            </a:r>
            <a:endParaRPr lang="en-US" sz="1800" dirty="0"/>
          </a:p>
        </p:txBody>
      </p:sp>
      <p:sp>
        <p:nvSpPr>
          <p:cNvPr id="7" name="Vocabulary card"/>
          <p:cNvSpPr/>
          <p:nvPr/>
        </p:nvSpPr>
        <p:spPr>
          <a:xfrm>
            <a:off x="8046720" y="1417320"/>
            <a:ext cx="3566160" cy="1463040"/>
          </a:xfrm>
          <a:prstGeom prst="roundRect">
            <a:avLst>
              <a:gd name="adj" fmla="val 7500"/>
            </a:avLst>
          </a:prstGeom>
          <a:solidFill>
            <a:schemeClr val="bg2"/>
          </a:solidFill>
          <a:ln w="12700">
            <a:solidFill>
              <a:schemeClr val="bg2"/>
            </a:solidFill>
            <a:prstDash val="solid"/>
          </a:ln>
        </p:spPr>
      </p:sp>
      <p:sp>
        <p:nvSpPr>
          <p:cNvPr id="8" name="Text 6"/>
          <p:cNvSpPr txBox="1"/>
          <p:nvPr/>
        </p:nvSpPr>
        <p:spPr>
          <a:xfrm>
            <a:off x="821131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expression</a:t>
            </a:r>
            <a:endParaRPr lang="en-US" sz="1800" dirty="0"/>
          </a:p>
          <a:p>
            <a:pPr indent="0" marL="0">
              <a:spcAft>
                <a:spcPts val="400"/>
              </a:spcAft>
              <a:buNone/>
            </a:pPr>
            <a:r>
              <a:rPr lang="en-US" sz="1400" dirty="0">
                <a:solidFill>
                  <a:schemeClr val="tx1"/>
                </a:solidFill>
              </a:rPr>
              <a:t>Values, variables and operators that work out to one value, like score + 5.</a:t>
            </a:r>
            <a:endParaRPr lang="en-US" sz="1800" dirty="0"/>
          </a:p>
        </p:txBody>
      </p:sp>
      <p:sp>
        <p:nvSpPr>
          <p:cNvPr id="9" name="Vocabulary card"/>
          <p:cNvSpPr/>
          <p:nvPr/>
        </p:nvSpPr>
        <p:spPr>
          <a:xfrm>
            <a:off x="548640" y="3017520"/>
            <a:ext cx="3566160" cy="1463040"/>
          </a:xfrm>
          <a:prstGeom prst="roundRect">
            <a:avLst>
              <a:gd name="adj" fmla="val 7500"/>
            </a:avLst>
          </a:prstGeom>
          <a:solidFill>
            <a:schemeClr val="bg2"/>
          </a:solidFill>
          <a:ln w="12700">
            <a:solidFill>
              <a:schemeClr val="bg2"/>
            </a:solidFill>
            <a:prstDash val="solid"/>
          </a:ln>
        </p:spPr>
      </p:sp>
      <p:sp>
        <p:nvSpPr>
          <p:cNvPr id="10" name="Text 8"/>
          <p:cNvSpPr txBox="1"/>
          <p:nvPr/>
        </p:nvSpPr>
        <p:spPr>
          <a:xfrm>
            <a:off x="71323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MOD</a:t>
            </a:r>
            <a:endParaRPr lang="en-US" sz="1800" dirty="0"/>
          </a:p>
          <a:p>
            <a:pPr indent="0" marL="0">
              <a:spcAft>
                <a:spcPts val="400"/>
              </a:spcAft>
              <a:buNone/>
            </a:pPr>
            <a:r>
              <a:rPr lang="en-US" sz="1400" dirty="0">
                <a:solidFill>
                  <a:schemeClr val="tx1"/>
                </a:solidFill>
              </a:rPr>
              <a:t>The remainder after dividing: 17 MOD 5 is 2. On the exam, a MOD b uses a 0 or more and b more than 0.</a:t>
            </a:r>
            <a:endParaRPr lang="en-US" sz="1800" dirty="0"/>
          </a:p>
        </p:txBody>
      </p:sp>
      <p:sp>
        <p:nvSpPr>
          <p:cNvPr id="11" name="Vocabulary card"/>
          <p:cNvSpPr/>
          <p:nvPr/>
        </p:nvSpPr>
        <p:spPr>
          <a:xfrm>
            <a:off x="4297680" y="3017520"/>
            <a:ext cx="3566160" cy="1463040"/>
          </a:xfrm>
          <a:prstGeom prst="roundRect">
            <a:avLst>
              <a:gd name="adj" fmla="val 7500"/>
            </a:avLst>
          </a:prstGeom>
          <a:solidFill>
            <a:schemeClr val="bg2"/>
          </a:solidFill>
          <a:ln w="12700">
            <a:solidFill>
              <a:schemeClr val="bg2"/>
            </a:solidFill>
            <a:prstDash val="solid"/>
          </a:ln>
        </p:spPr>
      </p:sp>
      <p:sp>
        <p:nvSpPr>
          <p:cNvPr id="12" name="Text 10"/>
          <p:cNvSpPr txBox="1"/>
          <p:nvPr/>
        </p:nvSpPr>
        <p:spPr>
          <a:xfrm>
            <a:off x="446227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trace</a:t>
            </a:r>
            <a:endParaRPr lang="en-US" sz="1800" dirty="0"/>
          </a:p>
          <a:p>
            <a:pPr indent="0" marL="0">
              <a:spcAft>
                <a:spcPts val="400"/>
              </a:spcAft>
              <a:buNone/>
            </a:pPr>
            <a:r>
              <a:rPr lang="en-US" sz="1400" dirty="0">
                <a:solidFill>
                  <a:schemeClr val="tx1"/>
                </a:solidFill>
              </a:rPr>
              <a:t>Following a program line by line and writing down what each variable holds.</a:t>
            </a:r>
            <a:endParaRPr lang="en-US" sz="1800" dirty="0"/>
          </a:p>
        </p:txBody>
      </p:sp>
      <p:sp>
        <p:nvSpPr>
          <p:cNvPr id="13" name="Vocabulary card"/>
          <p:cNvSpPr/>
          <p:nvPr/>
        </p:nvSpPr>
        <p:spPr>
          <a:xfrm>
            <a:off x="8046720" y="3017520"/>
            <a:ext cx="3566160" cy="1463040"/>
          </a:xfrm>
          <a:prstGeom prst="roundRect">
            <a:avLst>
              <a:gd name="adj" fmla="val 7500"/>
            </a:avLst>
          </a:prstGeom>
          <a:solidFill>
            <a:schemeClr val="bg2"/>
          </a:solidFill>
          <a:ln w="12700">
            <a:solidFill>
              <a:schemeClr val="bg2"/>
            </a:solidFill>
            <a:prstDash val="solid"/>
          </a:ln>
        </p:spPr>
      </p:sp>
      <p:sp>
        <p:nvSpPr>
          <p:cNvPr id="14" name="Text 12"/>
          <p:cNvSpPr txBox="1"/>
          <p:nvPr/>
        </p:nvSpPr>
        <p:spPr>
          <a:xfrm>
            <a:off x="821131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trace table</a:t>
            </a:r>
            <a:endParaRPr lang="en-US" sz="1800" dirty="0"/>
          </a:p>
          <a:p>
            <a:pPr indent="0" marL="0">
              <a:spcAft>
                <a:spcPts val="400"/>
              </a:spcAft>
              <a:buNone/>
            </a:pPr>
            <a:r>
              <a:rPr lang="en-US" sz="1400" dirty="0">
                <a:solidFill>
                  <a:schemeClr val="tx1"/>
                </a:solidFill>
              </a:rPr>
              <a:t>A table with a column for each variable and a row each time something changes.</a:t>
            </a:r>
            <a:endParaRPr lang="en-US" sz="1800" dirty="0"/>
          </a:p>
        </p:txBody>
      </p:sp>
      <p:sp>
        <p:nvSpPr>
          <p:cNvPr id="15" name="Vocabulary card"/>
          <p:cNvSpPr/>
          <p:nvPr/>
        </p:nvSpPr>
        <p:spPr>
          <a:xfrm>
            <a:off x="548640" y="4617720"/>
            <a:ext cx="3566160" cy="1463040"/>
          </a:xfrm>
          <a:prstGeom prst="roundRect">
            <a:avLst>
              <a:gd name="adj" fmla="val 7500"/>
            </a:avLst>
          </a:prstGeom>
          <a:solidFill>
            <a:schemeClr val="bg2"/>
          </a:solidFill>
          <a:ln w="12700">
            <a:solidFill>
              <a:schemeClr val="bg2"/>
            </a:solidFill>
            <a:prstDash val="solid"/>
          </a:ln>
        </p:spPr>
      </p:sp>
      <p:sp>
        <p:nvSpPr>
          <p:cNvPr id="16" name="Text 14"/>
          <p:cNvSpPr txBox="1"/>
          <p:nvPr/>
        </p:nvSpPr>
        <p:spPr>
          <a:xfrm>
            <a:off x="713232" y="47274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exam reference sheet</a:t>
            </a:r>
            <a:endParaRPr lang="en-US" sz="1800" dirty="0"/>
          </a:p>
          <a:p>
            <a:pPr indent="0" marL="0">
              <a:spcAft>
                <a:spcPts val="400"/>
              </a:spcAft>
              <a:buNone/>
            </a:pPr>
            <a:r>
              <a:rPr lang="en-US" sz="1400" dirty="0">
                <a:solidFill>
                  <a:schemeClr val="tx1"/>
                </a:solidFill>
              </a:rPr>
              <a:t>The pages of notation given to every student on the AP CSP exam. Every exam program uses it.</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What the arrow does</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Work out the right side first.</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Store a copy of the result in the variable on the left.</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A variable holds only its most recent value.</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The CED's words: assignment "evaluates expression and then assigns a copy of the result" (AAP-1.B.2).</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Swapping two values</a:t>
            </a:r>
            <a:endParaRPr lang="en-US" sz="3600" dirty="0"/>
          </a:p>
        </p:txBody>
      </p:sp>
      <p:pic>
        <p:nvPicPr>
          <p:cNvPr id="3" name="Swapping two values" descr="Swapping two values">    </p:cNvPr>
          <p:cNvPicPr>
            <a:picLocks noChangeAspect="1"/>
          </p:cNvPicPr>
          <p:nvPr/>
        </p:nvPicPr>
        <p:blipFill>
          <a:blip r:embed="rId1"/>
          <a:stretch>
            <a:fillRect/>
          </a:stretch>
        </p:blipFill>
        <p:spPr>
          <a:xfrm>
            <a:off x="3133023" y="1417320"/>
            <a:ext cx="5895474" cy="3200400"/>
          </a:xfrm>
          <a:prstGeom prst="rect">
            <a:avLst/>
          </a:prstGeom>
        </p:spPr>
      </p:pic>
      <p:sp>
        <p:nvSpPr>
          <p:cNvPr id="4"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The first try ends 8 and 8: the 3 was replaced before it was copied. With temp, it ends 8 and 3.</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Together: predict, then check</a:t>
            </a:r>
            <a:endParaRPr lang="en-US" sz="3600" dirty="0"/>
          </a:p>
        </p:txBody>
      </p:sp>
      <p:sp>
        <p:nvSpPr>
          <p:cNvPr id="3" name="Text 1"/>
          <p:cNvSpPr txBox="1"/>
          <p:nvPr/>
        </p:nvSpPr>
        <p:spPr>
          <a:xfrm>
            <a:off x="548640" y="157276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4" name="Text 2"/>
          <p:cNvSpPr txBox="1"/>
          <p:nvPr/>
        </p:nvSpPr>
        <p:spPr>
          <a:xfrm>
            <a:off x="1325880" y="1463040"/>
            <a:ext cx="6537960" cy="777240"/>
          </a:xfrm>
          <a:prstGeom prst="rect">
            <a:avLst/>
          </a:prstGeom>
          <a:noFill/>
          <a:ln/>
        </p:spPr>
        <p:txBody>
          <a:bodyPr wrap="square" lIns="0" tIns="0" rIns="0" bIns="0" rtlCol="0" anchor="ctr"/>
          <a:lstStyle/>
          <a:p>
            <a:pPr indent="0" marL="0">
              <a:buNone/>
            </a:pPr>
            <a:r>
              <a:rPr lang="en-US" sz="2000" dirty="0">
                <a:solidFill>
                  <a:schemeClr val="tx1"/>
                </a:solidFill>
              </a:rPr>
              <a:t>Press Step. A line marked ? stops and asks first.</a:t>
            </a:r>
            <a:endParaRPr lang="en-US" sz="2000" dirty="0"/>
          </a:p>
        </p:txBody>
      </p:sp>
      <p:sp>
        <p:nvSpPr>
          <p:cNvPr id="5" name="Text 3"/>
          <p:cNvSpPr txBox="1"/>
          <p:nvPr/>
        </p:nvSpPr>
        <p:spPr>
          <a:xfrm>
            <a:off x="548640" y="262432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6" name="Text 4"/>
          <p:cNvSpPr txBox="1"/>
          <p:nvPr/>
        </p:nvSpPr>
        <p:spPr>
          <a:xfrm>
            <a:off x="1325880" y="2514600"/>
            <a:ext cx="6537960" cy="777240"/>
          </a:xfrm>
          <a:prstGeom prst="rect">
            <a:avLst/>
          </a:prstGeom>
          <a:noFill/>
          <a:ln/>
        </p:spPr>
        <p:txBody>
          <a:bodyPr wrap="square" lIns="0" tIns="0" rIns="0" bIns="0" rtlCol="0" anchor="ctr"/>
          <a:lstStyle/>
          <a:p>
            <a:pPr indent="0" marL="0">
              <a:buNone/>
            </a:pPr>
            <a:r>
              <a:rPr lang="en-US" sz="2000" dirty="0">
                <a:solidFill>
                  <a:schemeClr val="tx1"/>
                </a:solidFill>
              </a:rPr>
              <a:t>Type your prediction and press Check.</a:t>
            </a:r>
            <a:endParaRPr lang="en-US" sz="2000" dirty="0"/>
          </a:p>
        </p:txBody>
      </p:sp>
      <p:sp>
        <p:nvSpPr>
          <p:cNvPr id="7" name="Text 5"/>
          <p:cNvSpPr txBox="1"/>
          <p:nvPr/>
        </p:nvSpPr>
        <p:spPr>
          <a:xfrm>
            <a:off x="548640" y="367588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8" name="Text 6"/>
          <p:cNvSpPr txBox="1"/>
          <p:nvPr/>
        </p:nvSpPr>
        <p:spPr>
          <a:xfrm>
            <a:off x="1325880" y="3566160"/>
            <a:ext cx="6537960" cy="777240"/>
          </a:xfrm>
          <a:prstGeom prst="rect">
            <a:avLst/>
          </a:prstGeom>
          <a:noFill/>
          <a:ln/>
        </p:spPr>
        <p:txBody>
          <a:bodyPr wrap="square" lIns="0" tIns="0" rIns="0" bIns="0" rtlCol="0" anchor="ctr"/>
          <a:lstStyle/>
          <a:p>
            <a:pPr indent="0" marL="0">
              <a:buNone/>
            </a:pPr>
            <a:r>
              <a:rPr lang="en-US" sz="2000" dirty="0">
                <a:solidFill>
                  <a:schemeClr val="tx1"/>
                </a:solidFill>
              </a:rPr>
              <a:t>Read Not yet carefully: it tells you what really happened.</a:t>
            </a:r>
            <a:endParaRPr lang="en-US" sz="2000" dirty="0"/>
          </a:p>
        </p:txBody>
      </p:sp>
      <p:sp>
        <p:nvSpPr>
          <p:cNvPr id="9" name="Text 7"/>
          <p:cNvSpPr txBox="1"/>
          <p:nvPr/>
        </p:nvSpPr>
        <p:spPr>
          <a:xfrm>
            <a:off x="548640" y="472744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0" name="Text 8"/>
          <p:cNvSpPr txBox="1"/>
          <p:nvPr/>
        </p:nvSpPr>
        <p:spPr>
          <a:xfrm>
            <a:off x="1325880" y="4617720"/>
            <a:ext cx="6537960" cy="777240"/>
          </a:xfrm>
          <a:prstGeom prst="rect">
            <a:avLst/>
          </a:prstGeom>
          <a:noFill/>
          <a:ln/>
        </p:spPr>
        <p:txBody>
          <a:bodyPr wrap="square" lIns="0" tIns="0" rIns="0" bIns="0" rtlCol="0" anchor="ctr"/>
          <a:lstStyle/>
          <a:p>
            <a:pPr indent="0" marL="0">
              <a:buNone/>
            </a:pPr>
            <a:r>
              <a:rPr lang="en-US" sz="2000" dirty="0">
                <a:solidFill>
                  <a:schemeClr val="tx1"/>
                </a:solidFill>
              </a:rPr>
              <a:t>Write each row of the trace table as you go.</a:t>
            </a:r>
            <a:endParaRPr lang="en-US" sz="2000" dirty="0"/>
          </a:p>
        </p:txBody>
      </p:sp>
      <p:sp>
        <p:nvSpPr>
          <p:cNvPr id="11" name="Shape 9"/>
          <p:cNvSpPr/>
          <p:nvPr/>
        </p:nvSpPr>
        <p:spPr>
          <a:xfrm>
            <a:off x="8321040" y="1371600"/>
            <a:ext cx="3291840" cy="4206240"/>
          </a:xfrm>
          <a:prstGeom prst="roundRect">
            <a:avLst>
              <a:gd name="adj" fmla="val 5556"/>
            </a:avLst>
          </a:prstGeom>
          <a:solidFill>
            <a:schemeClr val="bg2"/>
          </a:solidFill>
          <a:ln w="12700">
            <a:solidFill>
              <a:schemeClr val="bg2"/>
            </a:solidFill>
            <a:prstDash val="solid"/>
          </a:ln>
        </p:spPr>
      </p:sp>
      <p:pic>
        <p:nvPicPr>
          <p:cNvPr id="12" name="QR code" descr="QR code for the lesson link">    </p:cNvPr>
          <p:cNvPicPr>
            <a:picLocks noChangeAspect="1"/>
          </p:cNvPicPr>
          <p:nvPr/>
        </p:nvPicPr>
        <p:blipFill>
          <a:blip r:embed="rId1"/>
          <a:stretch>
            <a:fillRect/>
          </a:stretch>
        </p:blipFill>
        <p:spPr>
          <a:xfrm>
            <a:off x="8686800" y="1645920"/>
            <a:ext cx="2560320" cy="2560320"/>
          </a:xfrm>
          <a:prstGeom prst="rect">
            <a:avLst/>
          </a:prstGeom>
        </p:spPr>
      </p:pic>
      <p:sp>
        <p:nvSpPr>
          <p:cNvPr id="13" name="Text 10"/>
          <p:cNvSpPr txBox="1"/>
          <p:nvPr/>
        </p:nvSpPr>
        <p:spPr>
          <a:xfrm>
            <a:off x="8549640" y="4297680"/>
            <a:ext cx="2834640" cy="1143000"/>
          </a:xfrm>
          <a:prstGeom prst="rect">
            <a:avLst/>
          </a:prstGeom>
          <a:noFill/>
          <a:ln/>
        </p:spPr>
        <p:txBody>
          <a:bodyPr wrap="square" lIns="0" tIns="0" rIns="0" bIns="0" rtlCol="0" anchor="t"/>
          <a:lstStyle/>
          <a:p>
            <a:pPr algn="ctr" indent="0" marL="0">
              <a:buNone/>
            </a:pPr>
            <a:r>
              <a:rPr lang="en-US" sz="1200" dirty="0">
                <a:solidFill>
                  <a:schemeClr val="tx1"/>
                </a:solidFill>
              </a:rPr>
              <a:t>Scan the QR code, or go to</a:t>
            </a:r>
            <a:endParaRPr lang="en-US" sz="1200" dirty="0"/>
          </a:p>
          <a:p>
            <a:pPr algn="ctr" indent="0" marL="0">
              <a:buNone/>
            </a:pPr>
            <a:r>
              <a:rPr lang="en-US" sz="1200" b="1" dirty="0">
                <a:solidFill>
                  <a:schemeClr val="tx1"/>
                </a:solidFill>
              </a:rPr>
              <a:t>mytekdev.com/try/pseudocode?lesson=assignment-is-a-copy</a:t>
            </a:r>
            <a:endParaRPr lang="en-US" sz="12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Exam-style practice</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Example: Order of operations. Teach, Exam question.</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Choose before you step. Then step to see why.</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Do the same with A clock with MOD.</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Each wrong choice is what a real mistake displays, worked out by running it.</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Explain it</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After b ← a, why does changing a later leave b alone?</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Explain it picture" descr="Explain it picture">    </p:cNvPr>
          <p:cNvPicPr>
            <a:picLocks noChangeAspect="1"/>
          </p:cNvPicPr>
          <p:nvPr/>
        </p:nvPicPr>
        <p:blipFill>
          <a:blip r:embed="rId1"/>
          <a:stretch>
            <a:fillRect/>
          </a:stretch>
        </p:blipFill>
        <p:spPr>
          <a:xfrm>
            <a:off x="7223760" y="2357846"/>
            <a:ext cx="4114800" cy="2233749"/>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Back to our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000" b="1" dirty="0">
                <a:solidFill>
                  <a:schemeClr val="bg1"/>
                </a:solidFill>
              </a:rPr>
              <a:t>When the reference sheet's arrow runs, what exactly does the variable on its left hold afterward?</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Exit ticket</a:t>
            </a:r>
            <a:endParaRPr lang="en-US" sz="36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600" dirty="0">
                <a:solidFill>
                  <a:schemeClr val="tx1"/>
                </a:solidFill>
              </a:rPr>
              <a:t>Answer on your own, on your exit ticket or in your notebook.</a:t>
            </a:r>
            <a:endParaRPr lang="en-US" sz="1600" dirty="0"/>
          </a:p>
        </p:txBody>
      </p:sp>
      <p:sp>
        <p:nvSpPr>
          <p:cNvPr id="4" name="Exit ticket questions"/>
          <p:cNvSpPr txBox="1"/>
          <p:nvPr/>
        </p:nvSpPr>
        <p:spPr>
          <a:xfrm>
            <a:off x="548640" y="1691640"/>
            <a:ext cx="11064240" cy="4480560"/>
          </a:xfrm>
          <a:prstGeom prst="rect">
            <a:avLst/>
          </a:prstGeom>
          <a:noFill/>
          <a:ln/>
        </p:spPr>
        <p:txBody>
          <a:bodyPr wrap="square" lIns="0" tIns="0" rIns="0" bIns="0" rtlCol="0" anchor="t">
            <a:normAutofit/>
          </a:bodyPr>
          <a:lstStyle/>
          <a:p>
            <a:pPr indent="0" marL="0">
              <a:buNone/>
            </a:pPr>
            <a:r>
              <a:rPr lang="en-US" sz="2000" b="1" dirty="0">
                <a:solidFill>
                  <a:schemeClr val="tx1"/>
                </a:solidFill>
              </a:rPr>
              <a:t>1. x ← 4, y ← x, x ← x + 3, y ← y * 2, DISPLAY(x), DISPLAY(y). What is displayed?</a:t>
            </a:r>
            <a:endParaRPr lang="en-US" sz="2000" dirty="0"/>
          </a:p>
          <a:p>
            <a:pPr indent="0" marL="0">
              <a:buNone/>
            </a:pPr>
            <a:r>
              <a:rPr lang="en-US" sz="1800" dirty="0">
                <a:solidFill>
                  <a:schemeClr val="tx1"/>
                </a:solidFill>
              </a:rPr>
              <a:t>    A.  7 8</a:t>
            </a:r>
            <a:endParaRPr lang="en-US" sz="2000" dirty="0"/>
          </a:p>
          <a:p>
            <a:pPr indent="0" marL="0">
              <a:buNone/>
            </a:pPr>
            <a:r>
              <a:rPr lang="en-US" sz="1800" dirty="0">
                <a:solidFill>
                  <a:schemeClr val="tx1"/>
                </a:solidFill>
              </a:rPr>
              <a:t>    B.  14 14</a:t>
            </a:r>
            <a:endParaRPr lang="en-US" sz="2000" dirty="0"/>
          </a:p>
          <a:p>
            <a:pPr indent="0" marL="0">
              <a:buNone/>
            </a:pPr>
            <a:r>
              <a:rPr lang="en-US" sz="1800" dirty="0">
                <a:solidFill>
                  <a:schemeClr val="tx1"/>
                </a:solidFill>
              </a:rPr>
              <a:t>    C.  7 14</a:t>
            </a:r>
            <a:endParaRPr lang="en-US" sz="2000" dirty="0"/>
          </a:p>
          <a:p>
            <a:pPr indent="0" marL="0">
              <a:spcBef>
                <a:spcPts val="1400"/>
              </a:spcBef>
              <a:buNone/>
            </a:pPr>
            <a:r>
              <a:rPr lang="en-US" sz="2000" b="1" dirty="0">
                <a:solidFill>
                  <a:schemeClr val="tx1"/>
                </a:solidFill>
              </a:rPr>
              <a:t>2. What does DISPLAY(17 MOD 5) display?</a:t>
            </a:r>
            <a:endParaRPr lang="en-US" sz="2000" dirty="0"/>
          </a:p>
          <a:p>
            <a:pPr indent="0" marL="0">
              <a:buNone/>
            </a:pPr>
            <a:r>
              <a:rPr lang="en-US" sz="1800" dirty="0">
                <a:solidFill>
                  <a:schemeClr val="tx1"/>
                </a:solidFill>
              </a:rPr>
              <a:t>    A.  3</a:t>
            </a:r>
            <a:endParaRPr lang="en-US" sz="2000" dirty="0"/>
          </a:p>
          <a:p>
            <a:pPr indent="0" marL="0">
              <a:buNone/>
            </a:pPr>
            <a:r>
              <a:rPr lang="en-US" sz="1800" dirty="0">
                <a:solidFill>
                  <a:schemeClr val="tx1"/>
                </a:solidFill>
              </a:rPr>
              <a:t>    B.  3.4</a:t>
            </a:r>
            <a:endParaRPr lang="en-US" sz="2000" dirty="0"/>
          </a:p>
          <a:p>
            <a:pPr indent="0" marL="0">
              <a:buNone/>
            </a:pPr>
            <a:r>
              <a:rPr lang="en-US" sz="1800" dirty="0">
                <a:solidFill>
                  <a:schemeClr val="tx1"/>
                </a:solidFill>
              </a:rPr>
              <a:t>    C.  2</a:t>
            </a:r>
            <a:endParaRPr lang="en-US" sz="2000" dirty="0"/>
          </a:p>
          <a:p>
            <a:pPr indent="0" marL="0">
              <a:spcBef>
                <a:spcPts val="1400"/>
              </a:spcBef>
              <a:buNone/>
            </a:pPr>
            <a:r>
              <a:rPr lang="en-US" sz="2000" b="1" dirty="0">
                <a:solidFill>
                  <a:schemeClr val="tx1"/>
                </a:solidFill>
              </a:rPr>
              <a:t>3. Explain why a swap of two variables needs a third variable.</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Office Theme">
  <a:themeElements>
    <a:clrScheme name="Lesson plan">
      <a:dk1>
        <a:srgbClr val="17202B"/>
      </a:dk1>
      <a:lt1>
        <a:srgbClr val="FFFFFF"/>
      </a:lt1>
      <a:dk2>
        <a:srgbClr val="1549B8"/>
      </a:dk2>
      <a:lt2>
        <a:srgbClr val="EEF6EF"/>
      </a:lt2>
      <a:accent1>
        <a:srgbClr val="6EA1FF"/>
      </a:accent1>
      <a:accent2>
        <a:srgbClr val="1549B8"/>
      </a:accent2>
      <a:accent3>
        <a:srgbClr val="D9465A"/>
      </a:accent3>
      <a:accent4>
        <a:srgbClr val="F2B84B"/>
      </a:accent4>
      <a:accent5>
        <a:srgbClr val="4A90D9"/>
      </a:accent5>
      <a:accent6>
        <a:srgbClr val="8A5CC7"/>
      </a:accent6>
      <a:hlink>
        <a:srgbClr val="1A73E8"/>
      </a:hlink>
      <a:folHlink>
        <a:srgbClr val="6B4FA1"/>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mytekDev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Pseudocode Tracer: Assignment Is a Copy</dc:title>
  <dc:subject>PptxGenJS Presentation</dc:subject>
  <dc:creator>mytekDev</dc:creator>
  <cp:lastModifiedBy>mytekDev</cp:lastModifiedBy>
  <cp:revision>1</cp:revision>
  <dcterms:created xsi:type="dcterms:W3CDTF">2026-10-27T15:38:38Z</dcterms:created>
  <dcterms:modified xsi:type="dcterms:W3CDTF">2026-10-27T15:38:38Z</dcterms:modified>
</cp:coreProperties>
</file>