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74ee70d3-8ea0-db8f-dc68-88ab571d305f}">
          <p14:sldIdLst>
            <p14:sldId id="256"/>
            <p14:sldId id="257"/>
            <p14:sldId id="258"/>
          </p14:sldIdLst>
        </p14:section>
        <p14:section name="Warm-up" id="{3b34d701-933d-8a16-9e56-7100127cf3b6}">
          <p14:sldIdLst>
            <p14:sldId id="259"/>
          </p14:sldIdLst>
        </p14:section>
        <p14:section name="Direct instruction (I do)" id="{f37fc87c-e697-b256-7706-0427635c89fb}">
          <p14:sldIdLst>
            <p14:sldId id="260"/>
            <p14:sldId id="261"/>
            <p14:sldId id="262"/>
          </p14:sldIdLst>
        </p14:section>
        <p14:section name="Guided practice (We do)" id="{e0509825-0708-c5b6-bf5a-0f0196c4e870}">
          <p14:sldIdLst>
            <p14:sldId id="263"/>
          </p14:sldIdLst>
        </p14:section>
        <p14:section name="Independent practice (You do)" id="{a8118eba-6142-f39e-732b-3e683f4df36e}">
          <p14:sldIdLst>
            <p14:sldId id="264"/>
            <p14:sldId id="265"/>
          </p14:sldIdLst>
        </p14:section>
        <p14:section name="Closure" id="{cd4c6b55-0605-01cf-c482-e013aac6b4c1}">
          <p14:sldIdLst>
            <p14:sldId id="266"/>
            <p14:sldId id="267"/>
            <p14:sldId id="26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this as students come in. In a small 3D garden, a box spins and changes color every time it is clicked. Students open its rules and find two plain sentences: always spin slowly, and when I get clicked, change to a random color. That is an event and an action. Then they give the other three things rules of their own, built from cards rather than typed code: a ball that grows, a cone that says hello, and a donut that counts clicks and shows You win at five. Along the way they find out why grow bigger only works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it aloud. Come back to it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objectives as I can statements. Read them aloud, and come back to them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Warm-up, minutes 0 to 6. Show the title, essential question and Today I can slides (about 1 minute). Students open the link or scan the QR code on the worksheet. The world is a small garden with a box, a ball, a cone and a donut. A short guide runs along the top; students press Play, click the blue box a few times (drag to look around if they need to), and press Stop. Ask: "You clicked the box and it changed color. How does it know you clicked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at each word on the screen the first time the lesson uses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 instruction (I do), minutes 6 to 14. On the projector, click Box in the Your world list on the left (the guide's last step). In the panel on the right, the box's behavior card names its program, box; press Edit. The drawer opens on Rules: two cards, each a When menu, an arrow and a second menu. When always (every moment), then spin slowly. When I get clicked, then change to a random color. Name the parts: the When is the event, the menu after the arrow is the action, and together they are a rule. The program checks its rules over and over, many times a second, and the click rule acts only in the moment a click happens. Then switch to Code to show the same rules as code: spin(45), and if (wasClicked()) { setColor(randomColor());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Guided practice (We do), minutes 14 to 22. Students click Ball in the list and press + Add behavior. The rules drawer opens on a new program that starts with the same two rules as the box. They change the click rule's second menu (what to do) to grow bigger, then Play and click the ball twice. It grows on the first click and not on the second. Ask why. Grow bigger means twice its normal size, not twice its size now, so a second click asks for a size it already has. That is a bug in the plan, not in the computer: the computer did exactly what the rule said. One fix: add a rule that sets it back, every 2 seconds, go back to normal size, so the next click can grow it again.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Independent practice (You do), minutes 22 to 38. Students give the cone a behavior and change its click rule to say Hello!. Then the donut: its click rule becomes add 1 point, and they press + Add a rule for a second card: When the score reaches 5, then show You win! after the arrow. On every new card they choose both menus, the When and the what-to-do; a new card does nothing until both have been chosen. They Play and click the donut five times: the score climbs, and the fifth click wins. Students who finish swap a When for a different event (the player is near me, every 2 seconds, the space bar is pressed) and predict the result before they Play. Walk the room and ask the questions under What to look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Closure, minutes 38 to 45. Ask the essential question again. From the class: a program keeps checking its rules, and a rule acts when its event happens; the same event can start different actions, and a rule does exactly what it says, which is not always what we meant. Then hand out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essential question again before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the exit ticket, or have students answer in their notebooks. The answer key is in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chemeClr val="tx1"/>
        </a:solidFill>
      </p:bgPr>
    </p:bg>
    <p:spTree>
      <p:nvGrpSpPr>
        <p:cNvPr id="1" name=""/>
        <p:cNvGrpSpPr/>
        <p:nvPr/>
      </p:nvGrpSpPr>
      <p:grpSpPr>
        <a:xfrm>
          <a:off x="0" y="0"/>
          <a:ext cx="0" cy="0"/>
          <a:chOff x="0" y="0"/>
          <a:chExt cx="0" cy="0"/>
        </a:xfrm>
      </p:grpSpPr>
      <p:sp>
        <p:nvSpPr>
          <p:cNvPr id="2" name="Text 0"/>
          <p:cNvSpPr txBox="1"/>
          <p:nvPr/>
        </p:nvSpPr>
        <p:spPr>
          <a:xfrm>
            <a:off x="548640" y="6263640"/>
            <a:ext cx="5486400" cy="320040"/>
          </a:xfrm>
          <a:prstGeom prst="rect">
            <a:avLst/>
          </a:prstGeom>
          <a:noFill/>
          <a:ln/>
        </p:spPr>
        <p:txBody>
          <a:bodyPr wrap="square" lIns="0" tIns="0" rIns="0" bIns="0" rtlCol="0" anchor="ctr"/>
          <a:lstStyle/>
          <a:p>
            <a:pPr indent="0" marL="0">
              <a:buNone/>
            </a:pPr>
            <a:r>
              <a:rPr lang="en-US" sz="1100" dirty="0">
                <a:solidFill>
                  <a:schemeClr val="bg1">
                    <a:alpha val="65000"/>
                  </a:schemeClr>
                </a:solidFill>
              </a:rPr>
              <a:t>mytekDev</a:t>
            </a:r>
            <a:endParaRPr lang="en-US"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txBox="1"/>
          <p:nvPr/>
        </p:nvSpPr>
        <p:spPr>
          <a:xfrm>
            <a:off x="548640" y="6355080"/>
            <a:ext cx="8229600" cy="274320"/>
          </a:xfrm>
          <a:prstGeom prst="rect">
            <a:avLst/>
          </a:prstGeom>
          <a:noFill/>
          <a:ln/>
        </p:spPr>
        <p:txBody>
          <a:bodyPr wrap="square" lIns="0" tIns="0" rIns="0" bIns="0" rtlCol="0" anchor="ctr"/>
          <a:lstStyle/>
          <a:p>
            <a:pPr indent="0" marL="0">
              <a:buNone/>
            </a:pPr>
            <a:r>
              <a:rPr lang="en-US" sz="1000" dirty="0">
                <a:solidFill>
                  <a:schemeClr val="tx1">
                    <a:alpha val="55000"/>
                  </a:schemeClr>
                </a:solidFill>
              </a:rPr>
              <a:t>mytekDev  ·  BlocksVR: Click to Change</a:t>
            </a:r>
            <a:endParaRPr lang="en-US" sz="1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itle"/>
          <p:cNvSpPr txBox="1"/>
          <p:nvPr/>
        </p:nvSpPr>
        <p:spPr>
          <a:xfrm>
            <a:off x="548640" y="548640"/>
            <a:ext cx="11064240" cy="1371600"/>
          </a:xfrm>
          <a:prstGeom prst="rect">
            <a:avLst/>
          </a:prstGeom>
          <a:noFill/>
          <a:ln/>
        </p:spPr>
        <p:txBody>
          <a:bodyPr wrap="square" lIns="0" tIns="0" rIns="0" bIns="0" rtlCol="0" anchor="t"/>
          <a:lstStyle/>
          <a:p>
            <a:pPr indent="0" marL="0">
              <a:buNone/>
            </a:pPr>
            <a:r>
              <a:rPr lang="en-US" sz="4400" b="1" dirty="0">
                <a:solidFill>
                  <a:schemeClr val="bg1"/>
                </a:solidFill>
              </a:rPr>
              <a:t>BlocksVR: Click to Change</a:t>
            </a:r>
            <a:endParaRPr lang="en-US" sz="4400" dirty="0"/>
          </a:p>
        </p:txBody>
      </p:sp>
      <p:sp>
        <p:nvSpPr>
          <p:cNvPr id="3" name="Text 1"/>
          <p:cNvSpPr txBox="1"/>
          <p:nvPr/>
        </p:nvSpPr>
        <p:spPr>
          <a:xfrm>
            <a:off x="548640" y="2011680"/>
            <a:ext cx="6766560" cy="457200"/>
          </a:xfrm>
          <a:prstGeom prst="rect">
            <a:avLst/>
          </a:prstGeom>
          <a:noFill/>
          <a:ln/>
        </p:spPr>
        <p:txBody>
          <a:bodyPr wrap="square" lIns="0" tIns="0" rIns="0" bIns="0" rtlCol="0" anchor="ctr"/>
          <a:lstStyle/>
          <a:p>
            <a:pPr indent="0" marL="0">
              <a:buNone/>
            </a:pPr>
            <a:r>
              <a:rPr lang="en-US" sz="2200" b="1" dirty="0">
                <a:solidFill>
                  <a:schemeClr val="accent1"/>
                </a:solidFill>
              </a:rPr>
              <a:t>Grades 4-7  ·  45 minutes</a:t>
            </a:r>
            <a:endParaRPr lang="en-US" sz="2200" dirty="0"/>
          </a:p>
        </p:txBody>
      </p:sp>
      <p:sp>
        <p:nvSpPr>
          <p:cNvPr id="4" name="Text 2"/>
          <p:cNvSpPr txBox="1"/>
          <p:nvPr/>
        </p:nvSpPr>
        <p:spPr>
          <a:xfrm>
            <a:off x="548640" y="2697480"/>
            <a:ext cx="346557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Slides, rubric and answer key</a:t>
            </a:r>
            <a:endParaRPr lang="en-US" sz="1400" dirty="0"/>
          </a:p>
        </p:txBody>
      </p:sp>
      <p:sp>
        <p:nvSpPr>
          <p:cNvPr id="5" name="Text 3"/>
          <p:cNvSpPr txBox="1"/>
          <p:nvPr/>
        </p:nvSpPr>
        <p:spPr>
          <a:xfrm>
            <a:off x="4197096" y="2697480"/>
            <a:ext cx="1755648"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Print and go</a:t>
            </a:r>
            <a:endParaRPr lang="en-US" sz="1400" dirty="0"/>
          </a:p>
        </p:txBody>
      </p:sp>
      <p:sp>
        <p:nvSpPr>
          <p:cNvPr id="6" name="Text 4"/>
          <p:cNvSpPr txBox="1"/>
          <p:nvPr/>
        </p:nvSpPr>
        <p:spPr>
          <a:xfrm>
            <a:off x="6135624" y="2697480"/>
            <a:ext cx="245973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No student accounts</a:t>
            </a:r>
            <a:endParaRPr lang="en-US" sz="1400" dirty="0"/>
          </a:p>
        </p:txBody>
      </p:sp>
      <p:pic>
        <p:nvPicPr>
          <p:cNvPr id="7" name="The app" descr="The app">    </p:cNvPr>
          <p:cNvPicPr>
            <a:picLocks noChangeAspect="1"/>
          </p:cNvPicPr>
          <p:nvPr/>
        </p:nvPicPr>
        <p:blipFill>
          <a:blip r:embed="rId1"/>
          <a:stretch>
            <a:fillRect/>
          </a:stretch>
        </p:blipFill>
        <p:spPr>
          <a:xfrm>
            <a:off x="6596292" y="3429000"/>
            <a:ext cx="4729655" cy="2743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Essential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400" b="1" dirty="0">
                <a:solidFill>
                  <a:schemeClr val="bg1"/>
                </a:solidFill>
              </a:rPr>
              <a:t>How does a program know when to do something?</a:t>
            </a:r>
            <a:endParaRPr lang="en-US" sz="4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Today I can</a:t>
            </a:r>
            <a:endParaRPr lang="en-US" sz="3600" dirty="0"/>
          </a:p>
        </p:txBody>
      </p:sp>
      <p:sp>
        <p:nvSpPr>
          <p:cNvPr id="3" name="Text 1"/>
          <p:cNvSpPr txBox="1"/>
          <p:nvPr/>
        </p:nvSpPr>
        <p:spPr>
          <a:xfrm>
            <a:off x="548640" y="14904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4" name="Text 2"/>
          <p:cNvSpPr txBox="1"/>
          <p:nvPr/>
        </p:nvSpPr>
        <p:spPr>
          <a:xfrm>
            <a:off x="1280160" y="14173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name the event and the action in a rule.</a:t>
            </a:r>
            <a:endParaRPr lang="en-US" sz="2000" dirty="0"/>
          </a:p>
        </p:txBody>
      </p:sp>
      <p:sp>
        <p:nvSpPr>
          <p:cNvPr id="5" name="Text 3"/>
          <p:cNvSpPr txBox="1"/>
          <p:nvPr/>
        </p:nvSpPr>
        <p:spPr>
          <a:xfrm>
            <a:off x="548640" y="24048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6" name="Text 4"/>
          <p:cNvSpPr txBox="1"/>
          <p:nvPr/>
        </p:nvSpPr>
        <p:spPr>
          <a:xfrm>
            <a:off x="1280160" y="23317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explain that a rule is checked over and over, and acts only when its event happens.</a:t>
            </a:r>
            <a:endParaRPr lang="en-US" sz="2000" dirty="0"/>
          </a:p>
        </p:txBody>
      </p:sp>
      <p:sp>
        <p:nvSpPr>
          <p:cNvPr id="7" name="Text 5"/>
          <p:cNvSpPr txBox="1"/>
          <p:nvPr/>
        </p:nvSpPr>
        <p:spPr>
          <a:xfrm>
            <a:off x="548640" y="33192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8" name="Text 6"/>
          <p:cNvSpPr txBox="1"/>
          <p:nvPr/>
        </p:nvSpPr>
        <p:spPr>
          <a:xfrm>
            <a:off x="1280160" y="32461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write rules from cards that make things respond to a click.</a:t>
            </a:r>
            <a:endParaRPr lang="en-US" sz="2000" dirty="0"/>
          </a:p>
        </p:txBody>
      </p:sp>
      <p:sp>
        <p:nvSpPr>
          <p:cNvPr id="9" name="Text 7"/>
          <p:cNvSpPr txBox="1"/>
          <p:nvPr/>
        </p:nvSpPr>
        <p:spPr>
          <a:xfrm>
            <a:off x="548640" y="42336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4</a:t>
            </a:r>
            <a:endParaRPr lang="en-US" sz="1800" dirty="0"/>
          </a:p>
        </p:txBody>
      </p:sp>
      <p:sp>
        <p:nvSpPr>
          <p:cNvPr id="10" name="Text 8"/>
          <p:cNvSpPr txBox="1"/>
          <p:nvPr/>
        </p:nvSpPr>
        <p:spPr>
          <a:xfrm>
            <a:off x="1280160" y="41605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test a rule, notice when it does not do what was expected, and explain why.</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Warm-up</a:t>
            </a:r>
            <a:endParaRPr lang="en-US" sz="3600" dirty="0"/>
          </a:p>
        </p:txBody>
      </p:sp>
      <p:sp>
        <p:nvSpPr>
          <p:cNvPr id="3" name="Question"/>
          <p:cNvSpPr txBox="1"/>
          <p:nvPr/>
        </p:nvSpPr>
        <p:spPr>
          <a:xfrm>
            <a:off x="548640" y="1554480"/>
            <a:ext cx="6035040" cy="3291840"/>
          </a:xfrm>
          <a:prstGeom prst="rect">
            <a:avLst/>
          </a:prstGeom>
          <a:noFill/>
          <a:ln/>
        </p:spPr>
        <p:txBody>
          <a:bodyPr wrap="square" lIns="0" tIns="0" rIns="0" bIns="0" rtlCol="0" anchor="ctr"/>
          <a:lstStyle/>
          <a:p>
            <a:pPr indent="0" marL="0">
              <a:buNone/>
            </a:pPr>
            <a:r>
              <a:rPr lang="en-US" sz="4000" b="1" dirty="0">
                <a:solidFill>
                  <a:schemeClr val="tx1"/>
                </a:solidFill>
              </a:rPr>
              <a:t>You click the box and it changes color. How does it know you clicked it?</a:t>
            </a:r>
            <a:endParaRPr lang="en-US" sz="4000" dirty="0"/>
          </a:p>
        </p:txBody>
      </p:sp>
      <p:sp>
        <p:nvSpPr>
          <p:cNvPr id="4" name="Shape 2"/>
          <p:cNvSpPr/>
          <p:nvPr/>
        </p:nvSpPr>
        <p:spPr>
          <a:xfrm>
            <a:off x="6949440" y="1371600"/>
            <a:ext cx="4663440" cy="4206240"/>
          </a:xfrm>
          <a:prstGeom prst="roundRect">
            <a:avLst>
              <a:gd name="adj" fmla="val 4348"/>
            </a:avLst>
          </a:prstGeom>
          <a:solidFill>
            <a:schemeClr val="bg2"/>
          </a:solidFill>
          <a:ln w="12700">
            <a:solidFill>
              <a:schemeClr val="bg2"/>
            </a:solidFill>
            <a:prstDash val="solid"/>
          </a:ln>
        </p:spPr>
      </p:sp>
      <p:pic>
        <p:nvPicPr>
          <p:cNvPr id="5" name="Warm-up picture" descr="Warm-up picture">    </p:cNvPr>
          <p:cNvPicPr>
            <a:picLocks noChangeAspect="1"/>
          </p:cNvPicPr>
          <p:nvPr/>
        </p:nvPicPr>
        <p:blipFill>
          <a:blip r:embed="rId1"/>
          <a:stretch>
            <a:fillRect/>
          </a:stretch>
        </p:blipFill>
        <p:spPr>
          <a:xfrm>
            <a:off x="7223760" y="2281428"/>
            <a:ext cx="4114800" cy="2386584"/>
          </a:xfrm>
          <a:prstGeom prst="rect">
            <a:avLst/>
          </a:prstGeom>
        </p:spPr>
      </p:pic>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Words we will use</a:t>
            </a:r>
            <a:endParaRPr lang="en-US" sz="3600" dirty="0"/>
          </a:p>
        </p:txBody>
      </p:sp>
      <p:sp>
        <p:nvSpPr>
          <p:cNvPr id="3" name="Vocabulary card"/>
          <p:cNvSpPr/>
          <p:nvPr/>
        </p:nvSpPr>
        <p:spPr>
          <a:xfrm>
            <a:off x="548640" y="1417320"/>
            <a:ext cx="3566160" cy="1463040"/>
          </a:xfrm>
          <a:prstGeom prst="roundRect">
            <a:avLst>
              <a:gd name="adj" fmla="val 7500"/>
            </a:avLst>
          </a:prstGeom>
          <a:solidFill>
            <a:schemeClr val="bg2"/>
          </a:solidFill>
          <a:ln w="12700">
            <a:solidFill>
              <a:schemeClr val="bg2"/>
            </a:solidFill>
            <a:prstDash val="solid"/>
          </a:ln>
        </p:spPr>
      </p:sp>
      <p:sp>
        <p:nvSpPr>
          <p:cNvPr id="4" name="Text 2"/>
          <p:cNvSpPr txBox="1"/>
          <p:nvPr/>
        </p:nvSpPr>
        <p:spPr>
          <a:xfrm>
            <a:off x="71323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event</a:t>
            </a:r>
            <a:endParaRPr lang="en-US" sz="1800" dirty="0"/>
          </a:p>
          <a:p>
            <a:pPr indent="0" marL="0">
              <a:spcAft>
                <a:spcPts val="400"/>
              </a:spcAft>
              <a:buNone/>
            </a:pPr>
            <a:r>
              <a:rPr lang="en-US" sz="1400" dirty="0">
                <a:solidFill>
                  <a:schemeClr val="tx1"/>
                </a:solidFill>
              </a:rPr>
              <a:t>Something that happens, such as a click or a key press, that a program can notice.</a:t>
            </a:r>
            <a:endParaRPr lang="en-US" sz="1800" dirty="0"/>
          </a:p>
        </p:txBody>
      </p:sp>
      <p:sp>
        <p:nvSpPr>
          <p:cNvPr id="5" name="Vocabulary card"/>
          <p:cNvSpPr/>
          <p:nvPr/>
        </p:nvSpPr>
        <p:spPr>
          <a:xfrm>
            <a:off x="4297680" y="1417320"/>
            <a:ext cx="3566160" cy="1463040"/>
          </a:xfrm>
          <a:prstGeom prst="roundRect">
            <a:avLst>
              <a:gd name="adj" fmla="val 7500"/>
            </a:avLst>
          </a:prstGeom>
          <a:solidFill>
            <a:schemeClr val="bg2"/>
          </a:solidFill>
          <a:ln w="12700">
            <a:solidFill>
              <a:schemeClr val="bg2"/>
            </a:solidFill>
            <a:prstDash val="solid"/>
          </a:ln>
        </p:spPr>
      </p:sp>
      <p:sp>
        <p:nvSpPr>
          <p:cNvPr id="6" name="Text 4"/>
          <p:cNvSpPr txBox="1"/>
          <p:nvPr/>
        </p:nvSpPr>
        <p:spPr>
          <a:xfrm>
            <a:off x="446227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action</a:t>
            </a:r>
            <a:endParaRPr lang="en-US" sz="1800" dirty="0"/>
          </a:p>
          <a:p>
            <a:pPr indent="0" marL="0">
              <a:spcAft>
                <a:spcPts val="400"/>
              </a:spcAft>
              <a:buNone/>
            </a:pPr>
            <a:r>
              <a:rPr lang="en-US" sz="1400" dirty="0">
                <a:solidFill>
                  <a:schemeClr val="tx1"/>
                </a:solidFill>
              </a:rPr>
              <a:t>What the program does when the event happens, such as changing color.</a:t>
            </a:r>
            <a:endParaRPr lang="en-US" sz="1800" dirty="0"/>
          </a:p>
        </p:txBody>
      </p:sp>
      <p:sp>
        <p:nvSpPr>
          <p:cNvPr id="7" name="Vocabulary card"/>
          <p:cNvSpPr/>
          <p:nvPr/>
        </p:nvSpPr>
        <p:spPr>
          <a:xfrm>
            <a:off x="8046720" y="1417320"/>
            <a:ext cx="3566160" cy="1463040"/>
          </a:xfrm>
          <a:prstGeom prst="roundRect">
            <a:avLst>
              <a:gd name="adj" fmla="val 7500"/>
            </a:avLst>
          </a:prstGeom>
          <a:solidFill>
            <a:schemeClr val="bg2"/>
          </a:solidFill>
          <a:ln w="12700">
            <a:solidFill>
              <a:schemeClr val="bg2"/>
            </a:solidFill>
            <a:prstDash val="solid"/>
          </a:ln>
        </p:spPr>
      </p:sp>
      <p:sp>
        <p:nvSpPr>
          <p:cNvPr id="8" name="Text 6"/>
          <p:cNvSpPr txBox="1"/>
          <p:nvPr/>
        </p:nvSpPr>
        <p:spPr>
          <a:xfrm>
            <a:off x="821131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rule</a:t>
            </a:r>
            <a:endParaRPr lang="en-US" sz="1800" dirty="0"/>
          </a:p>
          <a:p>
            <a:pPr indent="0" marL="0">
              <a:spcAft>
                <a:spcPts val="400"/>
              </a:spcAft>
              <a:buNone/>
            </a:pPr>
            <a:r>
              <a:rPr lang="en-US" sz="1400" dirty="0">
                <a:solidFill>
                  <a:schemeClr val="tx1"/>
                </a:solidFill>
              </a:rPr>
              <a:t>A when and a do together: when this happens, do that.</a:t>
            </a:r>
            <a:endParaRPr lang="en-US" sz="1800" dirty="0"/>
          </a:p>
        </p:txBody>
      </p:sp>
      <p:sp>
        <p:nvSpPr>
          <p:cNvPr id="9" name="Vocabulary card"/>
          <p:cNvSpPr/>
          <p:nvPr/>
        </p:nvSpPr>
        <p:spPr>
          <a:xfrm>
            <a:off x="548640" y="3017520"/>
            <a:ext cx="3566160" cy="1463040"/>
          </a:xfrm>
          <a:prstGeom prst="roundRect">
            <a:avLst>
              <a:gd name="adj" fmla="val 7500"/>
            </a:avLst>
          </a:prstGeom>
          <a:solidFill>
            <a:schemeClr val="bg2"/>
          </a:solidFill>
          <a:ln w="12700">
            <a:solidFill>
              <a:schemeClr val="bg2"/>
            </a:solidFill>
            <a:prstDash val="solid"/>
          </a:ln>
        </p:spPr>
      </p:sp>
      <p:sp>
        <p:nvSpPr>
          <p:cNvPr id="10" name="Text 8"/>
          <p:cNvSpPr txBox="1"/>
          <p:nvPr/>
        </p:nvSpPr>
        <p:spPr>
          <a:xfrm>
            <a:off x="71323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program</a:t>
            </a:r>
            <a:endParaRPr lang="en-US" sz="1800" dirty="0"/>
          </a:p>
          <a:p>
            <a:pPr indent="0" marL="0">
              <a:spcAft>
                <a:spcPts val="400"/>
              </a:spcAft>
              <a:buNone/>
            </a:pPr>
            <a:r>
              <a:rPr lang="en-US" sz="1400" dirty="0">
                <a:solidFill>
                  <a:schemeClr val="tx1"/>
                </a:solidFill>
              </a:rPr>
              <a:t>The set of rules a thing follows.</a:t>
            </a:r>
            <a:endParaRPr lang="en-US" sz="1800" dirty="0"/>
          </a:p>
        </p:txBody>
      </p:sp>
      <p:sp>
        <p:nvSpPr>
          <p:cNvPr id="11" name="Vocabulary card"/>
          <p:cNvSpPr/>
          <p:nvPr/>
        </p:nvSpPr>
        <p:spPr>
          <a:xfrm>
            <a:off x="4297680" y="3017520"/>
            <a:ext cx="3566160" cy="1463040"/>
          </a:xfrm>
          <a:prstGeom prst="roundRect">
            <a:avLst>
              <a:gd name="adj" fmla="val 7500"/>
            </a:avLst>
          </a:prstGeom>
          <a:solidFill>
            <a:schemeClr val="bg2"/>
          </a:solidFill>
          <a:ln w="12700">
            <a:solidFill>
              <a:schemeClr val="bg2"/>
            </a:solidFill>
            <a:prstDash val="solid"/>
          </a:ln>
        </p:spPr>
      </p:sp>
      <p:sp>
        <p:nvSpPr>
          <p:cNvPr id="12" name="Text 10"/>
          <p:cNvSpPr txBox="1"/>
          <p:nvPr/>
        </p:nvSpPr>
        <p:spPr>
          <a:xfrm>
            <a:off x="446227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bug</a:t>
            </a:r>
            <a:endParaRPr lang="en-US" sz="1800" dirty="0"/>
          </a:p>
          <a:p>
            <a:pPr indent="0" marL="0">
              <a:spcAft>
                <a:spcPts val="400"/>
              </a:spcAft>
              <a:buNone/>
            </a:pPr>
            <a:r>
              <a:rPr lang="en-US" sz="1400" dirty="0">
                <a:solidFill>
                  <a:schemeClr val="tx1"/>
                </a:solidFill>
              </a:rPr>
              <a:t>A program doing something different from what you meant.</a:t>
            </a:r>
            <a:endParaRPr lang="en-US" sz="1800" dirty="0"/>
          </a:p>
        </p:txBody>
      </p:sp>
      <p:sp>
        <p:nvSpPr>
          <p:cNvPr id="13" name="Vocabulary card"/>
          <p:cNvSpPr/>
          <p:nvPr/>
        </p:nvSpPr>
        <p:spPr>
          <a:xfrm>
            <a:off x="8046720" y="3017520"/>
            <a:ext cx="3566160" cy="1463040"/>
          </a:xfrm>
          <a:prstGeom prst="roundRect">
            <a:avLst>
              <a:gd name="adj" fmla="val 7500"/>
            </a:avLst>
          </a:prstGeom>
          <a:solidFill>
            <a:schemeClr val="bg2"/>
          </a:solidFill>
          <a:ln w="12700">
            <a:solidFill>
              <a:schemeClr val="bg2"/>
            </a:solidFill>
            <a:prstDash val="solid"/>
          </a:ln>
        </p:spPr>
      </p:sp>
      <p:sp>
        <p:nvSpPr>
          <p:cNvPr id="14" name="Text 12"/>
          <p:cNvSpPr txBox="1"/>
          <p:nvPr/>
        </p:nvSpPr>
        <p:spPr>
          <a:xfrm>
            <a:off x="821131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score</a:t>
            </a:r>
            <a:endParaRPr lang="en-US" sz="1800" dirty="0"/>
          </a:p>
          <a:p>
            <a:pPr indent="0" marL="0">
              <a:spcAft>
                <a:spcPts val="400"/>
              </a:spcAft>
              <a:buNone/>
            </a:pPr>
            <a:r>
              <a:rPr lang="en-US" sz="1400" dirty="0">
                <a:solidFill>
                  <a:schemeClr val="tx1"/>
                </a:solidFill>
              </a:rPr>
              <a:t>A number the whole world keeps, which rules can add to and check.</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The box's two rules</a:t>
            </a:r>
            <a:endParaRPr lang="en-US" sz="3600" dirty="0"/>
          </a:p>
        </p:txBody>
      </p:sp>
      <p:sp>
        <p:nvSpPr>
          <p:cNvPr id="3" name="Shape 1"/>
          <p:cNvSpPr/>
          <p:nvPr/>
        </p:nvSpPr>
        <p:spPr>
          <a:xfrm>
            <a:off x="548640" y="1463040"/>
            <a:ext cx="5349240" cy="3200400"/>
          </a:xfrm>
          <a:prstGeom prst="roundRect">
            <a:avLst>
              <a:gd name="adj" fmla="val 4286"/>
            </a:avLst>
          </a:prstGeom>
          <a:solidFill>
            <a:schemeClr val="bg2"/>
          </a:solidFill>
          <a:ln w="12700">
            <a:solidFill>
              <a:schemeClr val="bg2"/>
            </a:solidFill>
            <a:prstDash val="solid"/>
          </a:ln>
        </p:spPr>
      </p:sp>
      <p:sp>
        <p:nvSpPr>
          <p:cNvPr id="4" name="Text 2"/>
          <p:cNvSpPr txBox="1"/>
          <p:nvPr/>
        </p:nvSpPr>
        <p:spPr>
          <a:xfrm>
            <a:off x="868680" y="1691640"/>
            <a:ext cx="4709160" cy="457200"/>
          </a:xfrm>
          <a:prstGeom prst="rect">
            <a:avLst/>
          </a:prstGeom>
          <a:noFill/>
          <a:ln/>
        </p:spPr>
        <p:txBody>
          <a:bodyPr wrap="square" lIns="0" tIns="0" rIns="0" bIns="0" rtlCol="0" anchor="ctr"/>
          <a:lstStyle/>
          <a:p>
            <a:pPr indent="0" marL="0">
              <a:buNone/>
            </a:pPr>
            <a:r>
              <a:rPr lang="en-US" sz="1800" b="1" dirty="0">
                <a:solidFill>
                  <a:schemeClr val="tx2"/>
                </a:solidFill>
              </a:rPr>
              <a:t>Rule 1</a:t>
            </a:r>
            <a:endParaRPr lang="en-US" sz="1800" dirty="0"/>
          </a:p>
        </p:txBody>
      </p:sp>
      <p:sp>
        <p:nvSpPr>
          <p:cNvPr id="5" name="Text 3"/>
          <p:cNvSpPr txBox="1"/>
          <p:nvPr/>
        </p:nvSpPr>
        <p:spPr>
          <a:xfrm>
            <a:off x="868680" y="2240280"/>
            <a:ext cx="4709160" cy="2194560"/>
          </a:xfrm>
          <a:prstGeom prst="rect">
            <a:avLst/>
          </a:prstGeom>
          <a:noFill/>
          <a:ln/>
        </p:spPr>
        <p:txBody>
          <a:bodyPr wrap="square" lIns="0" tIns="0" rIns="0" bIns="0" rtlCol="0" anchor="t"/>
          <a:lstStyle/>
          <a:p>
            <a:pPr indent="0" marL="0">
              <a:buNone/>
            </a:pPr>
            <a:r>
              <a:rPr lang="en-US" sz="2600" b="1" dirty="0">
                <a:solidFill>
                  <a:schemeClr val="tx1"/>
                </a:solidFill>
              </a:rPr>
              <a:t>When always (every moment): spin slowly.</a:t>
            </a:r>
            <a:endParaRPr lang="en-US" sz="2600" dirty="0"/>
          </a:p>
        </p:txBody>
      </p:sp>
      <p:sp>
        <p:nvSpPr>
          <p:cNvPr id="6" name="Shape 4"/>
          <p:cNvSpPr/>
          <p:nvPr/>
        </p:nvSpPr>
        <p:spPr>
          <a:xfrm>
            <a:off x="6263640" y="1463040"/>
            <a:ext cx="5349240" cy="3200400"/>
          </a:xfrm>
          <a:prstGeom prst="roundRect">
            <a:avLst>
              <a:gd name="adj" fmla="val 4286"/>
            </a:avLst>
          </a:prstGeom>
          <a:solidFill>
            <a:schemeClr val="bg2"/>
          </a:solidFill>
          <a:ln w="12700">
            <a:solidFill>
              <a:schemeClr val="bg2"/>
            </a:solidFill>
            <a:prstDash val="solid"/>
          </a:ln>
        </p:spPr>
      </p:sp>
      <p:sp>
        <p:nvSpPr>
          <p:cNvPr id="7" name="Text 5"/>
          <p:cNvSpPr txBox="1"/>
          <p:nvPr/>
        </p:nvSpPr>
        <p:spPr>
          <a:xfrm>
            <a:off x="6583680" y="1691640"/>
            <a:ext cx="4709160" cy="457200"/>
          </a:xfrm>
          <a:prstGeom prst="rect">
            <a:avLst/>
          </a:prstGeom>
          <a:noFill/>
          <a:ln/>
        </p:spPr>
        <p:txBody>
          <a:bodyPr wrap="square" lIns="0" tIns="0" rIns="0" bIns="0" rtlCol="0" anchor="ctr"/>
          <a:lstStyle/>
          <a:p>
            <a:pPr indent="0" marL="0">
              <a:buNone/>
            </a:pPr>
            <a:r>
              <a:rPr lang="en-US" sz="1800" b="1" dirty="0">
                <a:solidFill>
                  <a:schemeClr val="tx2"/>
                </a:solidFill>
              </a:rPr>
              <a:t>Rule 2</a:t>
            </a:r>
            <a:endParaRPr lang="en-US" sz="1800" dirty="0"/>
          </a:p>
        </p:txBody>
      </p:sp>
      <p:sp>
        <p:nvSpPr>
          <p:cNvPr id="8" name="Text 6"/>
          <p:cNvSpPr txBox="1"/>
          <p:nvPr/>
        </p:nvSpPr>
        <p:spPr>
          <a:xfrm>
            <a:off x="6583680" y="2240280"/>
            <a:ext cx="4709160" cy="2194560"/>
          </a:xfrm>
          <a:prstGeom prst="rect">
            <a:avLst/>
          </a:prstGeom>
          <a:noFill/>
          <a:ln/>
        </p:spPr>
        <p:txBody>
          <a:bodyPr wrap="square" lIns="0" tIns="0" rIns="0" bIns="0" rtlCol="0" anchor="t"/>
          <a:lstStyle/>
          <a:p>
            <a:pPr indent="0" marL="0">
              <a:buNone/>
            </a:pPr>
            <a:r>
              <a:rPr lang="en-US" sz="2600" b="1" dirty="0">
                <a:solidFill>
                  <a:schemeClr val="tx1"/>
                </a:solidFill>
              </a:rPr>
              <a:t>When I get clicked: change to a random color.</a:t>
            </a:r>
            <a:endParaRPr lang="en-US" sz="2600" dirty="0"/>
          </a:p>
        </p:txBody>
      </p:sp>
      <p:sp>
        <p:nvSpPr>
          <p:cNvPr id="9" name="Caption"/>
          <p:cNvSpPr txBox="1"/>
          <p:nvPr/>
        </p:nvSpPr>
        <p:spPr>
          <a:xfrm>
            <a:off x="548640" y="4983480"/>
            <a:ext cx="11064240" cy="640080"/>
          </a:xfrm>
          <a:prstGeom prst="rect">
            <a:avLst/>
          </a:prstGeom>
          <a:noFill/>
          <a:ln/>
        </p:spPr>
        <p:txBody>
          <a:bodyPr wrap="square" lIns="0" tIns="0" rIns="0" bIns="0" rtlCol="0" anchor="ctr"/>
          <a:lstStyle/>
          <a:p>
            <a:pPr indent="0" marL="0">
              <a:buNone/>
            </a:pPr>
            <a:r>
              <a:rPr lang="en-US" sz="1800" dirty="0">
                <a:solidFill>
                  <a:schemeClr val="tx1"/>
                </a:solidFill>
              </a:rPr>
              <a:t>A rule is a When and what to do. The When is the event; the second part is the action.</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The same rules as code</a:t>
            </a:r>
            <a:endParaRPr lang="en-US" sz="3600" dirty="0"/>
          </a:p>
        </p:txBody>
      </p:sp>
      <p:sp>
        <p:nvSpPr>
          <p:cNvPr id="3" name="Shape 1"/>
          <p:cNvSpPr/>
          <p:nvPr/>
        </p:nvSpPr>
        <p:spPr>
          <a:xfrm>
            <a:off x="548640" y="1463040"/>
            <a:ext cx="3444240" cy="3200400"/>
          </a:xfrm>
          <a:prstGeom prst="roundRect">
            <a:avLst>
              <a:gd name="adj" fmla="val 4286"/>
            </a:avLst>
          </a:prstGeom>
          <a:solidFill>
            <a:schemeClr val="bg2"/>
          </a:solidFill>
          <a:ln w="12700">
            <a:solidFill>
              <a:schemeClr val="bg2"/>
            </a:solidFill>
            <a:prstDash val="solid"/>
          </a:ln>
        </p:spPr>
      </p:sp>
      <p:sp>
        <p:nvSpPr>
          <p:cNvPr id="4" name="Text 2"/>
          <p:cNvSpPr txBox="1"/>
          <p:nvPr/>
        </p:nvSpPr>
        <p:spPr>
          <a:xfrm>
            <a:off x="86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1</a:t>
            </a:r>
            <a:endParaRPr lang="en-US" sz="1800" dirty="0"/>
          </a:p>
        </p:txBody>
      </p:sp>
      <p:sp>
        <p:nvSpPr>
          <p:cNvPr id="5" name="Text 3"/>
          <p:cNvSpPr txBox="1"/>
          <p:nvPr/>
        </p:nvSpPr>
        <p:spPr>
          <a:xfrm>
            <a:off x="86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spin(45);</a:t>
            </a:r>
            <a:endParaRPr lang="en-US" sz="2600" dirty="0"/>
          </a:p>
        </p:txBody>
      </p:sp>
      <p:sp>
        <p:nvSpPr>
          <p:cNvPr id="6" name="Shape 4"/>
          <p:cNvSpPr/>
          <p:nvPr/>
        </p:nvSpPr>
        <p:spPr>
          <a:xfrm>
            <a:off x="4358640" y="1463040"/>
            <a:ext cx="3444240" cy="3200400"/>
          </a:xfrm>
          <a:prstGeom prst="roundRect">
            <a:avLst>
              <a:gd name="adj" fmla="val 4286"/>
            </a:avLst>
          </a:prstGeom>
          <a:solidFill>
            <a:schemeClr val="bg2"/>
          </a:solidFill>
          <a:ln w="12700">
            <a:solidFill>
              <a:schemeClr val="bg2"/>
            </a:solidFill>
            <a:prstDash val="solid"/>
          </a:ln>
        </p:spPr>
      </p:sp>
      <p:sp>
        <p:nvSpPr>
          <p:cNvPr id="7" name="Text 5"/>
          <p:cNvSpPr txBox="1"/>
          <p:nvPr/>
        </p:nvSpPr>
        <p:spPr>
          <a:xfrm>
            <a:off x="467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2</a:t>
            </a:r>
            <a:endParaRPr lang="en-US" sz="1800" dirty="0"/>
          </a:p>
        </p:txBody>
      </p:sp>
      <p:sp>
        <p:nvSpPr>
          <p:cNvPr id="8" name="Text 6"/>
          <p:cNvSpPr txBox="1"/>
          <p:nvPr/>
        </p:nvSpPr>
        <p:spPr>
          <a:xfrm>
            <a:off x="467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if (wasClicked()) {</a:t>
            </a:r>
            <a:endParaRPr lang="en-US" sz="2600" dirty="0"/>
          </a:p>
        </p:txBody>
      </p:sp>
      <p:sp>
        <p:nvSpPr>
          <p:cNvPr id="9" name="Shape 7"/>
          <p:cNvSpPr/>
          <p:nvPr/>
        </p:nvSpPr>
        <p:spPr>
          <a:xfrm>
            <a:off x="8168640" y="1463040"/>
            <a:ext cx="3444240" cy="3200400"/>
          </a:xfrm>
          <a:prstGeom prst="roundRect">
            <a:avLst>
              <a:gd name="adj" fmla="val 4286"/>
            </a:avLst>
          </a:prstGeom>
          <a:solidFill>
            <a:schemeClr val="bg2"/>
          </a:solidFill>
          <a:ln w="12700">
            <a:solidFill>
              <a:schemeClr val="bg2"/>
            </a:solidFill>
            <a:prstDash val="solid"/>
          </a:ln>
        </p:spPr>
      </p:sp>
      <p:sp>
        <p:nvSpPr>
          <p:cNvPr id="10" name="Text 8"/>
          <p:cNvSpPr txBox="1"/>
          <p:nvPr/>
        </p:nvSpPr>
        <p:spPr>
          <a:xfrm>
            <a:off x="848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3</a:t>
            </a:r>
            <a:endParaRPr lang="en-US" sz="1800" dirty="0"/>
          </a:p>
        </p:txBody>
      </p:sp>
      <p:sp>
        <p:nvSpPr>
          <p:cNvPr id="11" name="Text 9"/>
          <p:cNvSpPr txBox="1"/>
          <p:nvPr/>
        </p:nvSpPr>
        <p:spPr>
          <a:xfrm>
            <a:off x="848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  setColor(randomColor()); }</a:t>
            </a:r>
            <a:endParaRPr lang="en-US" sz="2600" dirty="0"/>
          </a:p>
        </p:txBody>
      </p:sp>
      <p:sp>
        <p:nvSpPr>
          <p:cNvPr id="12" name="Caption"/>
          <p:cNvSpPr txBox="1"/>
          <p:nvPr/>
        </p:nvSpPr>
        <p:spPr>
          <a:xfrm>
            <a:off x="548640" y="4983480"/>
            <a:ext cx="11064240" cy="640080"/>
          </a:xfrm>
          <a:prstGeom prst="rect">
            <a:avLst/>
          </a:prstGeom>
          <a:noFill/>
          <a:ln/>
        </p:spPr>
        <p:txBody>
          <a:bodyPr wrap="square" lIns="0" tIns="0" rIns="0" bIns="0" rtlCol="0" anchor="ctr"/>
          <a:lstStyle/>
          <a:p>
            <a:pPr indent="0" marL="0">
              <a:buNone/>
            </a:pPr>
            <a:r>
              <a:rPr lang="en-US" sz="1800" dirty="0">
                <a:solidFill>
                  <a:schemeClr val="tx1"/>
                </a:solidFill>
              </a:rPr>
              <a:t>Rules, Easy Blocks, Blocks and Code all show the same program. This is the Code view.</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Together: the ball</a:t>
            </a:r>
            <a:endParaRPr lang="en-US" sz="3600" dirty="0"/>
          </a:p>
        </p:txBody>
      </p:sp>
      <p:sp>
        <p:nvSpPr>
          <p:cNvPr id="3" name="Text 1"/>
          <p:cNvSpPr txBox="1"/>
          <p:nvPr/>
        </p:nvSpPr>
        <p:spPr>
          <a:xfrm>
            <a:off x="548640" y="157276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1</a:t>
            </a:r>
            <a:endParaRPr lang="en-US" sz="2000" dirty="0"/>
          </a:p>
        </p:txBody>
      </p:sp>
      <p:sp>
        <p:nvSpPr>
          <p:cNvPr id="4" name="Text 2"/>
          <p:cNvSpPr txBox="1"/>
          <p:nvPr/>
        </p:nvSpPr>
        <p:spPr>
          <a:xfrm>
            <a:off x="1325880" y="1463040"/>
            <a:ext cx="6537960" cy="777240"/>
          </a:xfrm>
          <a:prstGeom prst="rect">
            <a:avLst/>
          </a:prstGeom>
          <a:noFill/>
          <a:ln/>
        </p:spPr>
        <p:txBody>
          <a:bodyPr wrap="square" lIns="0" tIns="0" rIns="0" bIns="0" rtlCol="0" anchor="ctr"/>
          <a:lstStyle/>
          <a:p>
            <a:pPr indent="0" marL="0">
              <a:buNone/>
            </a:pPr>
            <a:r>
              <a:rPr lang="en-US" sz="2000" dirty="0">
                <a:solidFill>
                  <a:schemeClr val="tx1"/>
                </a:solidFill>
              </a:rPr>
              <a:t>Click Ball in the list. Press + Add behavior.</a:t>
            </a:r>
            <a:endParaRPr lang="en-US" sz="2000" dirty="0"/>
          </a:p>
        </p:txBody>
      </p:sp>
      <p:sp>
        <p:nvSpPr>
          <p:cNvPr id="5" name="Text 3"/>
          <p:cNvSpPr txBox="1"/>
          <p:nvPr/>
        </p:nvSpPr>
        <p:spPr>
          <a:xfrm>
            <a:off x="548640" y="262432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2</a:t>
            </a:r>
            <a:endParaRPr lang="en-US" sz="2000" dirty="0"/>
          </a:p>
        </p:txBody>
      </p:sp>
      <p:sp>
        <p:nvSpPr>
          <p:cNvPr id="6" name="Text 4"/>
          <p:cNvSpPr txBox="1"/>
          <p:nvPr/>
        </p:nvSpPr>
        <p:spPr>
          <a:xfrm>
            <a:off x="1325880" y="2514600"/>
            <a:ext cx="6537960" cy="777240"/>
          </a:xfrm>
          <a:prstGeom prst="rect">
            <a:avLst/>
          </a:prstGeom>
          <a:noFill/>
          <a:ln/>
        </p:spPr>
        <p:txBody>
          <a:bodyPr wrap="square" lIns="0" tIns="0" rIns="0" bIns="0" rtlCol="0" anchor="ctr"/>
          <a:lstStyle/>
          <a:p>
            <a:pPr indent="0" marL="0">
              <a:buNone/>
            </a:pPr>
            <a:r>
              <a:rPr lang="en-US" sz="2000" dirty="0">
                <a:solidFill>
                  <a:schemeClr val="tx1"/>
                </a:solidFill>
              </a:rPr>
              <a:t>The rules open with the box's two rules.</a:t>
            </a:r>
            <a:endParaRPr lang="en-US" sz="2000" dirty="0"/>
          </a:p>
        </p:txBody>
      </p:sp>
      <p:sp>
        <p:nvSpPr>
          <p:cNvPr id="7" name="Text 5"/>
          <p:cNvSpPr txBox="1"/>
          <p:nvPr/>
        </p:nvSpPr>
        <p:spPr>
          <a:xfrm>
            <a:off x="548640" y="367588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3</a:t>
            </a:r>
            <a:endParaRPr lang="en-US" sz="2000" dirty="0"/>
          </a:p>
        </p:txBody>
      </p:sp>
      <p:sp>
        <p:nvSpPr>
          <p:cNvPr id="8" name="Text 6"/>
          <p:cNvSpPr txBox="1"/>
          <p:nvPr/>
        </p:nvSpPr>
        <p:spPr>
          <a:xfrm>
            <a:off x="1325880" y="3566160"/>
            <a:ext cx="6537960" cy="777240"/>
          </a:xfrm>
          <a:prstGeom prst="rect">
            <a:avLst/>
          </a:prstGeom>
          <a:noFill/>
          <a:ln/>
        </p:spPr>
        <p:txBody>
          <a:bodyPr wrap="square" lIns="0" tIns="0" rIns="0" bIns="0" rtlCol="0" anchor="ctr"/>
          <a:lstStyle/>
          <a:p>
            <a:pPr indent="0" marL="0">
              <a:buNone/>
            </a:pPr>
            <a:r>
              <a:rPr lang="en-US" sz="2000" dirty="0">
                <a:solidFill>
                  <a:schemeClr val="tx1"/>
                </a:solidFill>
              </a:rPr>
              <a:t>Change its click rule to grow bigger.</a:t>
            </a:r>
            <a:endParaRPr lang="en-US" sz="2000" dirty="0"/>
          </a:p>
        </p:txBody>
      </p:sp>
      <p:sp>
        <p:nvSpPr>
          <p:cNvPr id="9" name="Text 7"/>
          <p:cNvSpPr txBox="1"/>
          <p:nvPr/>
        </p:nvSpPr>
        <p:spPr>
          <a:xfrm>
            <a:off x="548640" y="472744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4</a:t>
            </a:r>
            <a:endParaRPr lang="en-US" sz="2000" dirty="0"/>
          </a:p>
        </p:txBody>
      </p:sp>
      <p:sp>
        <p:nvSpPr>
          <p:cNvPr id="10" name="Text 8"/>
          <p:cNvSpPr txBox="1"/>
          <p:nvPr/>
        </p:nvSpPr>
        <p:spPr>
          <a:xfrm>
            <a:off x="1325880" y="4617720"/>
            <a:ext cx="6537960" cy="777240"/>
          </a:xfrm>
          <a:prstGeom prst="rect">
            <a:avLst/>
          </a:prstGeom>
          <a:noFill/>
          <a:ln/>
        </p:spPr>
        <p:txBody>
          <a:bodyPr wrap="square" lIns="0" tIns="0" rIns="0" bIns="0" rtlCol="0" anchor="ctr"/>
          <a:lstStyle/>
          <a:p>
            <a:pPr indent="0" marL="0">
              <a:buNone/>
            </a:pPr>
            <a:r>
              <a:rPr lang="en-US" sz="2000" dirty="0">
                <a:solidFill>
                  <a:schemeClr val="tx1"/>
                </a:solidFill>
              </a:rPr>
              <a:t>Play. Click it twice. What happens?</a:t>
            </a:r>
            <a:endParaRPr lang="en-US" sz="2000" dirty="0"/>
          </a:p>
        </p:txBody>
      </p:sp>
      <p:sp>
        <p:nvSpPr>
          <p:cNvPr id="11" name="Shape 9"/>
          <p:cNvSpPr/>
          <p:nvPr/>
        </p:nvSpPr>
        <p:spPr>
          <a:xfrm>
            <a:off x="8321040" y="1371600"/>
            <a:ext cx="3291840" cy="4206240"/>
          </a:xfrm>
          <a:prstGeom prst="roundRect">
            <a:avLst>
              <a:gd name="adj" fmla="val 5556"/>
            </a:avLst>
          </a:prstGeom>
          <a:solidFill>
            <a:schemeClr val="bg2"/>
          </a:solidFill>
          <a:ln w="12700">
            <a:solidFill>
              <a:schemeClr val="bg2"/>
            </a:solidFill>
            <a:prstDash val="solid"/>
          </a:ln>
        </p:spPr>
      </p:sp>
      <p:pic>
        <p:nvPicPr>
          <p:cNvPr id="12" name="QR code" descr="QR code for the lesson link">    </p:cNvPr>
          <p:cNvPicPr>
            <a:picLocks noChangeAspect="1"/>
          </p:cNvPicPr>
          <p:nvPr/>
        </p:nvPicPr>
        <p:blipFill>
          <a:blip r:embed="rId1"/>
          <a:stretch>
            <a:fillRect/>
          </a:stretch>
        </p:blipFill>
        <p:spPr>
          <a:xfrm>
            <a:off x="8686800" y="1645920"/>
            <a:ext cx="2560320" cy="2560320"/>
          </a:xfrm>
          <a:prstGeom prst="rect">
            <a:avLst/>
          </a:prstGeom>
        </p:spPr>
      </p:pic>
      <p:sp>
        <p:nvSpPr>
          <p:cNvPr id="13" name="Text 10"/>
          <p:cNvSpPr txBox="1"/>
          <p:nvPr/>
        </p:nvSpPr>
        <p:spPr>
          <a:xfrm>
            <a:off x="8549640" y="4297680"/>
            <a:ext cx="2834640" cy="1143000"/>
          </a:xfrm>
          <a:prstGeom prst="rect">
            <a:avLst/>
          </a:prstGeom>
          <a:noFill/>
          <a:ln/>
        </p:spPr>
        <p:txBody>
          <a:bodyPr wrap="square" lIns="0" tIns="0" rIns="0" bIns="0" rtlCol="0" anchor="t"/>
          <a:lstStyle/>
          <a:p>
            <a:pPr algn="ctr" indent="0" marL="0">
              <a:buNone/>
            </a:pPr>
            <a:r>
              <a:rPr lang="en-US" sz="1200" dirty="0">
                <a:solidFill>
                  <a:schemeClr val="tx1"/>
                </a:solidFill>
              </a:rPr>
              <a:t>Scan the QR code, or go to</a:t>
            </a:r>
            <a:endParaRPr lang="en-US" sz="1200" dirty="0"/>
          </a:p>
          <a:p>
            <a:pPr algn="ctr" indent="0" marL="0">
              <a:buNone/>
            </a:pPr>
            <a:r>
              <a:rPr lang="en-US" sz="1200" b="1" dirty="0">
                <a:solidFill>
                  <a:schemeClr val="tx1"/>
                </a:solidFill>
              </a:rPr>
              <a:t>mytekdev.com/try/blocksvr?lesson=click-to-change</a:t>
            </a:r>
            <a:endParaRPr lang="en-US" sz="12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The cone and the donut</a:t>
            </a:r>
            <a:endParaRPr lang="en-US" sz="3600" dirty="0"/>
          </a:p>
        </p:txBody>
      </p:sp>
      <p:sp>
        <p:nvSpPr>
          <p:cNvPr id="3" name="Shape 1"/>
          <p:cNvSpPr/>
          <p:nvPr/>
        </p:nvSpPr>
        <p:spPr>
          <a:xfrm>
            <a:off x="548640" y="1463040"/>
            <a:ext cx="3444240" cy="3200400"/>
          </a:xfrm>
          <a:prstGeom prst="roundRect">
            <a:avLst>
              <a:gd name="adj" fmla="val 4286"/>
            </a:avLst>
          </a:prstGeom>
          <a:solidFill>
            <a:schemeClr val="bg2"/>
          </a:solidFill>
          <a:ln w="12700">
            <a:solidFill>
              <a:schemeClr val="bg2"/>
            </a:solidFill>
            <a:prstDash val="solid"/>
          </a:ln>
        </p:spPr>
      </p:sp>
      <p:sp>
        <p:nvSpPr>
          <p:cNvPr id="4" name="Text 2"/>
          <p:cNvSpPr txBox="1"/>
          <p:nvPr/>
        </p:nvSpPr>
        <p:spPr>
          <a:xfrm>
            <a:off x="86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1</a:t>
            </a:r>
            <a:endParaRPr lang="en-US" sz="1800" dirty="0"/>
          </a:p>
        </p:txBody>
      </p:sp>
      <p:sp>
        <p:nvSpPr>
          <p:cNvPr id="5" name="Text 3"/>
          <p:cNvSpPr txBox="1"/>
          <p:nvPr/>
        </p:nvSpPr>
        <p:spPr>
          <a:xfrm>
            <a:off x="86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Cone: when I get clicked, say Hello!</a:t>
            </a:r>
            <a:endParaRPr lang="en-US" sz="2600" dirty="0"/>
          </a:p>
        </p:txBody>
      </p:sp>
      <p:sp>
        <p:nvSpPr>
          <p:cNvPr id="6" name="Shape 4"/>
          <p:cNvSpPr/>
          <p:nvPr/>
        </p:nvSpPr>
        <p:spPr>
          <a:xfrm>
            <a:off x="4358640" y="1463040"/>
            <a:ext cx="3444240" cy="3200400"/>
          </a:xfrm>
          <a:prstGeom prst="roundRect">
            <a:avLst>
              <a:gd name="adj" fmla="val 4286"/>
            </a:avLst>
          </a:prstGeom>
          <a:solidFill>
            <a:schemeClr val="bg2"/>
          </a:solidFill>
          <a:ln w="12700">
            <a:solidFill>
              <a:schemeClr val="bg2"/>
            </a:solidFill>
            <a:prstDash val="solid"/>
          </a:ln>
        </p:spPr>
      </p:sp>
      <p:sp>
        <p:nvSpPr>
          <p:cNvPr id="7" name="Text 5"/>
          <p:cNvSpPr txBox="1"/>
          <p:nvPr/>
        </p:nvSpPr>
        <p:spPr>
          <a:xfrm>
            <a:off x="467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2</a:t>
            </a:r>
            <a:endParaRPr lang="en-US" sz="1800" dirty="0"/>
          </a:p>
        </p:txBody>
      </p:sp>
      <p:sp>
        <p:nvSpPr>
          <p:cNvPr id="8" name="Text 6"/>
          <p:cNvSpPr txBox="1"/>
          <p:nvPr/>
        </p:nvSpPr>
        <p:spPr>
          <a:xfrm>
            <a:off x="467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Donut: when I get clicked, add 1 point.</a:t>
            </a:r>
            <a:endParaRPr lang="en-US" sz="2600" dirty="0"/>
          </a:p>
        </p:txBody>
      </p:sp>
      <p:sp>
        <p:nvSpPr>
          <p:cNvPr id="9" name="Shape 7"/>
          <p:cNvSpPr/>
          <p:nvPr/>
        </p:nvSpPr>
        <p:spPr>
          <a:xfrm>
            <a:off x="8168640" y="1463040"/>
            <a:ext cx="3444240" cy="3200400"/>
          </a:xfrm>
          <a:prstGeom prst="roundRect">
            <a:avLst>
              <a:gd name="adj" fmla="val 4286"/>
            </a:avLst>
          </a:prstGeom>
          <a:solidFill>
            <a:schemeClr val="bg2"/>
          </a:solidFill>
          <a:ln w="12700">
            <a:solidFill>
              <a:schemeClr val="bg2"/>
            </a:solidFill>
            <a:prstDash val="solid"/>
          </a:ln>
        </p:spPr>
      </p:sp>
      <p:sp>
        <p:nvSpPr>
          <p:cNvPr id="10" name="Text 8"/>
          <p:cNvSpPr txBox="1"/>
          <p:nvPr/>
        </p:nvSpPr>
        <p:spPr>
          <a:xfrm>
            <a:off x="848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3</a:t>
            </a:r>
            <a:endParaRPr lang="en-US" sz="1800" dirty="0"/>
          </a:p>
        </p:txBody>
      </p:sp>
      <p:sp>
        <p:nvSpPr>
          <p:cNvPr id="11" name="Text 9"/>
          <p:cNvSpPr txBox="1"/>
          <p:nvPr/>
        </p:nvSpPr>
        <p:spPr>
          <a:xfrm>
            <a:off x="848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Donut: when the score reaches 5, show You win!</a:t>
            </a:r>
            <a:endParaRPr lang="en-US" sz="2600" dirty="0"/>
          </a:p>
        </p:txBody>
      </p:sp>
      <p:sp>
        <p:nvSpPr>
          <p:cNvPr id="12" name="Caption"/>
          <p:cNvSpPr txBox="1"/>
          <p:nvPr/>
        </p:nvSpPr>
        <p:spPr>
          <a:xfrm>
            <a:off x="548640" y="4983480"/>
            <a:ext cx="11064240" cy="640080"/>
          </a:xfrm>
          <a:prstGeom prst="rect">
            <a:avLst/>
          </a:prstGeom>
          <a:noFill/>
          <a:ln/>
        </p:spPr>
        <p:txBody>
          <a:bodyPr wrap="square" lIns="0" tIns="0" rIns="0" bIns="0" rtlCol="0" anchor="ctr"/>
          <a:lstStyle/>
          <a:p>
            <a:pPr indent="0" marL="0">
              <a:buNone/>
            </a:pPr>
            <a:r>
              <a:rPr lang="en-US" sz="1800" dirty="0">
                <a:solidFill>
                  <a:schemeClr val="tx1"/>
                </a:solidFill>
              </a:rPr>
              <a:t>Pick both menus on every new rule card.</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Your own event</a:t>
            </a:r>
            <a:endParaRPr lang="en-US" sz="3600" dirty="0"/>
          </a:p>
        </p:txBody>
      </p:sp>
      <p:sp>
        <p:nvSpPr>
          <p:cNvPr id="3" name="Question"/>
          <p:cNvSpPr txBox="1"/>
          <p:nvPr/>
        </p:nvSpPr>
        <p:spPr>
          <a:xfrm>
            <a:off x="548640" y="1554480"/>
            <a:ext cx="10972800" cy="3291840"/>
          </a:xfrm>
          <a:prstGeom prst="rect">
            <a:avLst/>
          </a:prstGeom>
          <a:noFill/>
          <a:ln/>
        </p:spPr>
        <p:txBody>
          <a:bodyPr wrap="square" lIns="0" tIns="0" rIns="0" bIns="0" rtlCol="0" anchor="ctr"/>
          <a:lstStyle/>
          <a:p>
            <a:pPr indent="0" marL="0">
              <a:buNone/>
            </a:pPr>
            <a:r>
              <a:rPr lang="en-US" sz="4000" b="1" dirty="0">
                <a:solidFill>
                  <a:schemeClr val="tx1"/>
                </a:solidFill>
              </a:rPr>
              <a:t>Try a different When: the player is near me, every 2 seconds, or the space bar is pressed. What happens?</a:t>
            </a:r>
            <a:endParaRPr lang="en-US" sz="4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When to act</a:t>
            </a:r>
            <a:endParaRPr lang="en-US" sz="3600" dirty="0"/>
          </a:p>
        </p:txBody>
      </p:sp>
      <p:sp>
        <p:nvSpPr>
          <p:cNvPr id="3" name="Question"/>
          <p:cNvSpPr txBox="1"/>
          <p:nvPr/>
        </p:nvSpPr>
        <p:spPr>
          <a:xfrm>
            <a:off x="548640" y="1554480"/>
            <a:ext cx="10972800" cy="3291840"/>
          </a:xfrm>
          <a:prstGeom prst="rect">
            <a:avLst/>
          </a:prstGeom>
          <a:noFill/>
          <a:ln/>
        </p:spPr>
        <p:txBody>
          <a:bodyPr wrap="square" lIns="0" tIns="0" rIns="0" bIns="0" rtlCol="0" anchor="ctr"/>
          <a:lstStyle/>
          <a:p>
            <a:pPr indent="0" marL="0">
              <a:buNone/>
            </a:pPr>
            <a:r>
              <a:rPr lang="en-US" sz="4000" b="1" dirty="0">
                <a:solidFill>
                  <a:schemeClr val="tx1"/>
                </a:solidFill>
              </a:rPr>
              <a:t>How does a program know when to do something?</a:t>
            </a:r>
            <a:endParaRPr lang="en-US" sz="4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Back to our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000" b="1" dirty="0">
                <a:solidFill>
                  <a:schemeClr val="bg1"/>
                </a:solidFill>
              </a:rPr>
              <a:t>How does a program know when to do something?</a:t>
            </a:r>
            <a:endParaRPr lang="en-US"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Exit ticket</a:t>
            </a:r>
            <a:endParaRPr lang="en-US" sz="3600" dirty="0"/>
          </a:p>
        </p:txBody>
      </p:sp>
      <p:sp>
        <p:nvSpPr>
          <p:cNvPr id="3" name="Text 1"/>
          <p:cNvSpPr txBox="1"/>
          <p:nvPr/>
        </p:nvSpPr>
        <p:spPr>
          <a:xfrm>
            <a:off x="548640" y="1143000"/>
            <a:ext cx="11064240" cy="411480"/>
          </a:xfrm>
          <a:prstGeom prst="rect">
            <a:avLst/>
          </a:prstGeom>
          <a:noFill/>
          <a:ln/>
        </p:spPr>
        <p:txBody>
          <a:bodyPr wrap="square" lIns="0" tIns="0" rIns="0" bIns="0" rtlCol="0" anchor="ctr"/>
          <a:lstStyle/>
          <a:p>
            <a:pPr indent="0" marL="0">
              <a:buNone/>
            </a:pPr>
            <a:r>
              <a:rPr lang="en-US" sz="1600" dirty="0">
                <a:solidFill>
                  <a:schemeClr val="tx1"/>
                </a:solidFill>
              </a:rPr>
              <a:t>Answer on your own, on your exit ticket or in your notebook.</a:t>
            </a:r>
            <a:endParaRPr lang="en-US" sz="1600" dirty="0"/>
          </a:p>
        </p:txBody>
      </p:sp>
      <p:sp>
        <p:nvSpPr>
          <p:cNvPr id="4" name="Exit ticket questions"/>
          <p:cNvSpPr txBox="1"/>
          <p:nvPr/>
        </p:nvSpPr>
        <p:spPr>
          <a:xfrm>
            <a:off x="548640" y="1691640"/>
            <a:ext cx="11064240" cy="4480560"/>
          </a:xfrm>
          <a:prstGeom prst="rect">
            <a:avLst/>
          </a:prstGeom>
          <a:noFill/>
          <a:ln/>
        </p:spPr>
        <p:txBody>
          <a:bodyPr wrap="square" lIns="0" tIns="0" rIns="0" bIns="0" rtlCol="0" anchor="t">
            <a:normAutofit/>
          </a:bodyPr>
          <a:lstStyle/>
          <a:p>
            <a:pPr indent="0" marL="0">
              <a:buNone/>
            </a:pPr>
            <a:r>
              <a:rPr lang="en-US" sz="2000" b="1" dirty="0">
                <a:solidFill>
                  <a:schemeClr val="tx1"/>
                </a:solidFill>
              </a:rPr>
              <a:t>1. In the rule "When I get clicked, do turn red", what is the event?</a:t>
            </a:r>
            <a:endParaRPr lang="en-US" sz="2000" dirty="0"/>
          </a:p>
          <a:p>
            <a:pPr indent="0" marL="0">
              <a:buNone/>
            </a:pPr>
            <a:r>
              <a:rPr lang="en-US" sz="1800" dirty="0">
                <a:solidFill>
                  <a:schemeClr val="tx1"/>
                </a:solidFill>
              </a:rPr>
              <a:t>    A.  turn red</a:t>
            </a:r>
            <a:endParaRPr lang="en-US" sz="2000" dirty="0"/>
          </a:p>
          <a:p>
            <a:pPr indent="0" marL="0">
              <a:buNone/>
            </a:pPr>
            <a:r>
              <a:rPr lang="en-US" sz="1800" dirty="0">
                <a:solidFill>
                  <a:schemeClr val="tx1"/>
                </a:solidFill>
              </a:rPr>
              <a:t>    B.  I get clicked</a:t>
            </a:r>
            <a:endParaRPr lang="en-US" sz="2000" dirty="0"/>
          </a:p>
          <a:p>
            <a:pPr indent="0" marL="0">
              <a:buNone/>
            </a:pPr>
            <a:r>
              <a:rPr lang="en-US" sz="1800" dirty="0">
                <a:solidFill>
                  <a:schemeClr val="tx1"/>
                </a:solidFill>
              </a:rPr>
              <a:t>    C.  the rule</a:t>
            </a:r>
            <a:endParaRPr lang="en-US" sz="2000" dirty="0"/>
          </a:p>
          <a:p>
            <a:pPr indent="0" marL="0">
              <a:spcBef>
                <a:spcPts val="1400"/>
              </a:spcBef>
              <a:buNone/>
            </a:pPr>
            <a:r>
              <a:rPr lang="en-US" sz="2000" b="1" dirty="0">
                <a:solidFill>
                  <a:schemeClr val="tx1"/>
                </a:solidFill>
              </a:rPr>
              <a:t>2. A ball has the rule "When I get clicked, do grow bigger." You click it three times. How big is it?</a:t>
            </a:r>
            <a:endParaRPr lang="en-US" sz="2000" dirty="0"/>
          </a:p>
          <a:p>
            <a:pPr indent="0" marL="0">
              <a:buNone/>
            </a:pPr>
            <a:r>
              <a:rPr lang="en-US" sz="1800" dirty="0">
                <a:solidFill>
                  <a:schemeClr val="tx1"/>
                </a:solidFill>
              </a:rPr>
              <a:t>    A.  twice its normal size</a:t>
            </a:r>
            <a:endParaRPr lang="en-US" sz="2000" dirty="0"/>
          </a:p>
          <a:p>
            <a:pPr indent="0" marL="0">
              <a:buNone/>
            </a:pPr>
            <a:r>
              <a:rPr lang="en-US" sz="1800" dirty="0">
                <a:solidFill>
                  <a:schemeClr val="tx1"/>
                </a:solidFill>
              </a:rPr>
              <a:t>    B.  eight times</a:t>
            </a:r>
            <a:endParaRPr lang="en-US" sz="2000" dirty="0"/>
          </a:p>
          <a:p>
            <a:pPr indent="0" marL="0">
              <a:buNone/>
            </a:pPr>
            <a:r>
              <a:rPr lang="en-US" sz="1800" dirty="0">
                <a:solidFill>
                  <a:schemeClr val="tx1"/>
                </a:solidFill>
              </a:rPr>
              <a:t>    C.  normal size</a:t>
            </a:r>
            <a:endParaRPr lang="en-US" sz="2000" dirty="0"/>
          </a:p>
          <a:p>
            <a:pPr indent="0" marL="0">
              <a:spcBef>
                <a:spcPts val="1400"/>
              </a:spcBef>
              <a:buNone/>
            </a:pPr>
            <a:r>
              <a:rPr lang="en-US" sz="2000" b="1" dirty="0">
                <a:solidFill>
                  <a:schemeClr val="tx1"/>
                </a:solidFill>
              </a:rPr>
              <a:t>3. Write a rule that makes something spin fast when the player is near it.</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Office Theme">
  <a:themeElements>
    <a:clrScheme name="Lesson plan">
      <a:dk1>
        <a:srgbClr val="15202B"/>
      </a:dk1>
      <a:lt1>
        <a:srgbClr val="FFFFFF"/>
      </a:lt1>
      <a:dk2>
        <a:srgbClr val="2E8B57"/>
      </a:dk2>
      <a:lt2>
        <a:srgbClr val="EEF6EF"/>
      </a:lt2>
      <a:accent1>
        <a:srgbClr val="F59E0B"/>
      </a:accent1>
      <a:accent2>
        <a:srgbClr val="2E8B57"/>
      </a:accent2>
      <a:accent3>
        <a:srgbClr val="D9465A"/>
      </a:accent3>
      <a:accent4>
        <a:srgbClr val="F2B84B"/>
      </a:accent4>
      <a:accent5>
        <a:srgbClr val="4A90D9"/>
      </a:accent5>
      <a:accent6>
        <a:srgbClr val="8A5CC7"/>
      </a:accent6>
      <a:hlink>
        <a:srgbClr val="1A73E8"/>
      </a:hlink>
      <a:folHlink>
        <a:srgbClr val="6B4FA1"/>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mytekDev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BlocksVR: Click to Change</dc:title>
  <dc:subject>PptxGenJS Presentation</dc:subject>
  <dc:creator>mytekDev</dc:creator>
  <cp:lastModifiedBy>mytekDev</cp:lastModifiedBy>
  <cp:revision>1</cp:revision>
  <dcterms:created xsi:type="dcterms:W3CDTF">2026-10-27T15:37:04Z</dcterms:created>
  <dcterms:modified xsi:type="dcterms:W3CDTF">2026-10-27T15:37:04Z</dcterms:modified>
</cp:coreProperties>
</file>