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9480d031-2e7f-3d9e-5da7-a4c8368bd832}">
          <p14:sldIdLst>
            <p14:sldId id="256"/>
            <p14:sldId id="257"/>
            <p14:sldId id="258"/>
          </p14:sldIdLst>
        </p14:section>
        <p14:section name="Warm-up" id="{3dcc600c-66d0-d2f2-1f1f-9ca233a37d98}">
          <p14:sldIdLst>
            <p14:sldId id="259"/>
          </p14:sldIdLst>
        </p14:section>
        <p14:section name="Direct instruction (I do)" id="{95cb531a-290b-e862-d6ea-867570619821}">
          <p14:sldIdLst>
            <p14:sldId id="260"/>
            <p14:sldId id="261"/>
            <p14:sldId id="262"/>
            <p14:sldId id="263"/>
          </p14:sldIdLst>
        </p14:section>
        <p14:section name="Guided practice (We do)" id="{5daac436-acd2-a166-fdce-64a6bb090dde}">
          <p14:sldIdLst>
            <p14:sldId id="264"/>
          </p14:sldIdLst>
        </p14:section>
        <p14:section name="Independent practice (You do)" id="{373a544a-5dc0-8986-1130-6f0a3c27ea0e}">
          <p14:sldIdLst>
            <p14:sldId id="265"/>
          </p14:sldIdLst>
        </p14:section>
        <p14:section name="Closure" id="{53c6abcc-2c8b-014c-8b27-430212019f6f}">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BotForge opens on a spinner bot whose blade empties its battery in under 7 seconds, and then cuts out mid-fight. Students read three numbers the app shows, the battery, its recharge and the blade's power draw, and work out the run time themselves: the battery divided by what is lost each second. Then they spend as little of the 200 kg weight limit as they can on battery cells that keep the blade spinning for at least 15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7. Show the title, essential question and Today I can slides (about 1 minute). Then have students open the link or scan the QR code on the worksheet: BotForge opens on a spinner bot. A short guide runs along the bottom; tell students to do its first step only: press Power on the left. The panel on the right warns: firing everything empties the battery in about 7 seconds, then weapons cut out. Ask: "What does that mean in a fight?"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7 to 15. Show the vocabulary slide. Then point to the three numbers in the Power panel: Battery (burst) 50 u, Recharge (sustain) 10.0 u/s, and under Power draw, Total (all firing) 17.5 u/s. Say: every second the blade uses 17.5 and the battery gets 10 back, so it loses 17.5 - 10 = 7.5 every second. The battery holds 50, so it lasts 50 / 7.5, about 6.7 seconds. Open Stats at the top right and find Sustained run: 6.7s. Say: if the recharge were 17.5 or more, nothing would be lost, and the Stats would say unlimited. Show the cells slide: each cell in Add a cell lists its burst, its recharge and its weight, and the meter at the top shows the whole bot, 104 of 200 kg.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15 to 23. Together: press Power, add a Standard cell from Add a cell, then delete the Fast-Charge with the delete control on its row (a bot always keeps at least one cell). Before anyone opens Stats, students work out the new run: 50 / (17.5 - 4.5) = 50 / 13, about 3.8 seconds, and write it down. Then open Stats: Sustained run 3.8s. Then add a second Standard cell and predict again: 100 / (17.5 - 9) = 100 / 8.5, about 11.8 seconds. Before moving on, check that every worksheet has both predictions and both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23 to 37. Walk the room and ask the questions under What to look for. Students find cells that give a sustained run of 15 seconds or more while weighing as little as possible (Cell weight is in the Power panel), working each try out on paper before checking it in Stats. Up to four cells fit. The lightest answers weigh 11 kg: Fast-Charge plus two Lightweight cells (37.6 seconds), or three Lightweight plus one Standard (21.1 seconds). Students who finish find the lightest cells that never brown out (Sustained run says unlimited): Fast-Charge plus three Lightweight cells, 13 kg, recharge 17.5, exactly the draw.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Collect the lightest answers on the board and ask: "Why not just add four Heavy Cells?" (They weigh 52 kg, more than a quarter of the 200 kg limit, and every kilogram spent on cells cannot go to armor or a bigger weapon.)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BotForge: Keep the Spinner Spinning</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BotForge: Keep the Spinner Spinning</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5-8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long will a battery last, and how can a designer make it last longer?</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how much power a bot loses each second by subtracting its recharge from its weapons' draw.</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work out how long a battery lasts by dividing what it holds by what it loses each second.</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a bot's sustained run before checking it in the app.</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choose battery cells that meet a run time while using as little of the weight limit as possible.</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The battery empties in about 7 seconds. What does that mean in a fight?</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battery</a:t>
            </a:r>
            <a:endParaRPr lang="en-US" sz="1800" dirty="0"/>
          </a:p>
          <a:p>
            <a:pPr indent="0" marL="0">
              <a:spcAft>
                <a:spcPts val="400"/>
              </a:spcAft>
              <a:buNone/>
            </a:pPr>
            <a:r>
              <a:rPr lang="en-US" sz="1400" dirty="0">
                <a:solidFill>
                  <a:schemeClr val="tx1"/>
                </a:solidFill>
              </a:rPr>
              <a:t>How much power the bot holds, counted in units (u). A full battery is the most it can spend at once.</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recharge</a:t>
            </a:r>
            <a:endParaRPr lang="en-US" sz="1800" dirty="0"/>
          </a:p>
          <a:p>
            <a:pPr indent="0" marL="0">
              <a:spcAft>
                <a:spcPts val="400"/>
              </a:spcAft>
              <a:buNone/>
            </a:pPr>
            <a:r>
              <a:rPr lang="en-US" sz="1400" dirty="0">
                <a:solidFill>
                  <a:schemeClr val="tx1"/>
                </a:solidFill>
              </a:rPr>
              <a:t>How much power the battery gets back every second (u/s).</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power draw</a:t>
            </a:r>
            <a:endParaRPr lang="en-US" sz="1800" dirty="0"/>
          </a:p>
          <a:p>
            <a:pPr indent="0" marL="0">
              <a:spcAft>
                <a:spcPts val="400"/>
              </a:spcAft>
              <a:buNone/>
            </a:pPr>
            <a:r>
              <a:rPr lang="en-US" sz="1400" dirty="0">
                <a:solidFill>
                  <a:schemeClr val="tx1"/>
                </a:solidFill>
              </a:rPr>
              <a:t>How much power the weapons use every second while they fire (u/s).</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rate</a:t>
            </a:r>
            <a:endParaRPr lang="en-US" sz="1800" dirty="0"/>
          </a:p>
          <a:p>
            <a:pPr indent="0" marL="0">
              <a:spcAft>
                <a:spcPts val="400"/>
              </a:spcAft>
              <a:buNone/>
            </a:pPr>
            <a:r>
              <a:rPr lang="en-US" sz="1400" dirty="0">
                <a:solidFill>
                  <a:schemeClr val="tx1"/>
                </a:solidFill>
              </a:rPr>
              <a:t>How much of something happens each second, like 7.5 units lost per second.</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brown out</a:t>
            </a:r>
            <a:endParaRPr lang="en-US" sz="1800" dirty="0"/>
          </a:p>
          <a:p>
            <a:pPr indent="0" marL="0">
              <a:spcAft>
                <a:spcPts val="400"/>
              </a:spcAft>
              <a:buNone/>
            </a:pPr>
            <a:r>
              <a:rPr lang="en-US" sz="1400" dirty="0">
                <a:solidFill>
                  <a:schemeClr val="tx1"/>
                </a:solidFill>
              </a:rPr>
              <a:t>When the battery runs empty and the weapons cut out until it fills again.</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sustained run</a:t>
            </a:r>
            <a:endParaRPr lang="en-US" sz="1800" dirty="0"/>
          </a:p>
          <a:p>
            <a:pPr indent="0" marL="0">
              <a:spcAft>
                <a:spcPts val="400"/>
              </a:spcAft>
              <a:buNone/>
            </a:pPr>
            <a:r>
              <a:rPr lang="en-US" sz="1400" dirty="0">
                <a:solidFill>
                  <a:schemeClr val="tx1"/>
                </a:solidFill>
              </a:rPr>
              <a:t>How long the weapons can fire nonstop before the battery runs empty.</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trade-off</a:t>
            </a:r>
            <a:endParaRPr lang="en-US" sz="1800" dirty="0"/>
          </a:p>
          <a:p>
            <a:pPr indent="0" marL="0">
              <a:spcAft>
                <a:spcPts val="400"/>
              </a:spcAft>
              <a:buNone/>
            </a:pPr>
            <a:r>
              <a:rPr lang="en-US" sz="1400" dirty="0">
                <a:solidFill>
                  <a:schemeClr val="tx1"/>
                </a:solidFill>
              </a:rPr>
              <a:t>Giving up some of one thing to get more of another, like weight for power.</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Three numbers</a:t>
            </a:r>
            <a:endParaRPr lang="en-US" sz="3600" dirty="0"/>
          </a:p>
        </p:txBody>
      </p:sp>
      <p:sp>
        <p:nvSpPr>
          <p:cNvPr id="3" name="Shape 1"/>
          <p:cNvSpPr/>
          <p:nvPr/>
        </p:nvSpPr>
        <p:spPr>
          <a:xfrm>
            <a:off x="548640" y="1463040"/>
            <a:ext cx="3444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50 u</a:t>
            </a:r>
            <a:endParaRPr lang="en-US" sz="6600" dirty="0"/>
          </a:p>
        </p:txBody>
      </p:sp>
      <p:sp>
        <p:nvSpPr>
          <p:cNvPr id="5" name="Text 3"/>
          <p:cNvSpPr txBox="1"/>
          <p:nvPr/>
        </p:nvSpPr>
        <p:spPr>
          <a:xfrm>
            <a:off x="82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battery: what it holds</a:t>
            </a:r>
            <a:endParaRPr lang="en-US" sz="1800" dirty="0"/>
          </a:p>
        </p:txBody>
      </p:sp>
      <p:sp>
        <p:nvSpPr>
          <p:cNvPr id="6" name="Shape 4"/>
          <p:cNvSpPr/>
          <p:nvPr/>
        </p:nvSpPr>
        <p:spPr>
          <a:xfrm>
            <a:off x="4358640" y="1463040"/>
            <a:ext cx="3444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463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10 u/s</a:t>
            </a:r>
            <a:endParaRPr lang="en-US" sz="6600" dirty="0"/>
          </a:p>
        </p:txBody>
      </p:sp>
      <p:sp>
        <p:nvSpPr>
          <p:cNvPr id="8" name="Text 6"/>
          <p:cNvSpPr txBox="1"/>
          <p:nvPr/>
        </p:nvSpPr>
        <p:spPr>
          <a:xfrm>
            <a:off x="463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recharge: what comes back each second</a:t>
            </a:r>
            <a:endParaRPr lang="en-US" sz="1800" dirty="0"/>
          </a:p>
        </p:txBody>
      </p:sp>
      <p:sp>
        <p:nvSpPr>
          <p:cNvPr id="9" name="Shape 7"/>
          <p:cNvSpPr/>
          <p:nvPr/>
        </p:nvSpPr>
        <p:spPr>
          <a:xfrm>
            <a:off x="8168640" y="1463040"/>
            <a:ext cx="3444240" cy="3108960"/>
          </a:xfrm>
          <a:prstGeom prst="roundRect">
            <a:avLst>
              <a:gd name="adj" fmla="val 4412"/>
            </a:avLst>
          </a:prstGeom>
          <a:solidFill>
            <a:schemeClr val="bg2"/>
          </a:solidFill>
          <a:ln w="12700">
            <a:solidFill>
              <a:schemeClr val="bg2"/>
            </a:solidFill>
            <a:prstDash val="solid"/>
          </a:ln>
        </p:spPr>
      </p:sp>
      <p:sp>
        <p:nvSpPr>
          <p:cNvPr id="10" name="Text 8"/>
          <p:cNvSpPr txBox="1"/>
          <p:nvPr/>
        </p:nvSpPr>
        <p:spPr>
          <a:xfrm>
            <a:off x="8442960" y="1737360"/>
            <a:ext cx="2895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17.5 u/s</a:t>
            </a:r>
            <a:endParaRPr lang="en-US" sz="6600" dirty="0"/>
          </a:p>
        </p:txBody>
      </p:sp>
      <p:sp>
        <p:nvSpPr>
          <p:cNvPr id="11" name="Text 9"/>
          <p:cNvSpPr txBox="1"/>
          <p:nvPr/>
        </p:nvSpPr>
        <p:spPr>
          <a:xfrm>
            <a:off x="8442960" y="3291840"/>
            <a:ext cx="2895600" cy="1097280"/>
          </a:xfrm>
          <a:prstGeom prst="rect">
            <a:avLst/>
          </a:prstGeom>
          <a:noFill/>
          <a:ln/>
        </p:spPr>
        <p:txBody>
          <a:bodyPr wrap="square" lIns="0" tIns="0" rIns="0" bIns="0" rtlCol="0" anchor="t"/>
          <a:lstStyle/>
          <a:p>
            <a:pPr indent="0" marL="0">
              <a:buNone/>
            </a:pPr>
            <a:r>
              <a:rPr lang="en-US" sz="1800" dirty="0">
                <a:solidFill>
                  <a:schemeClr val="tx1"/>
                </a:solidFill>
              </a:rPr>
              <a:t>draw: what the blade uses each second</a:t>
            </a:r>
            <a:endParaRPr lang="en-US" sz="1800" dirty="0"/>
          </a:p>
        </p:txBody>
      </p:sp>
      <p:sp>
        <p:nvSpPr>
          <p:cNvPr id="12"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blade uses more each second than the battery gets back.</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How long it lasts</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7.5 u/s</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lost each second: 17.5 - 10</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6.7 s</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50 / 7.5: the sustained run</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If the recharge is as big as the draw, nothing is lost, and it runs forever.</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Every cell has a weight</a:t>
            </a:r>
            <a:endParaRPr lang="en-US" sz="3600" dirty="0"/>
          </a:p>
        </p:txBody>
      </p:sp>
      <p:pic>
        <p:nvPicPr>
          <p:cNvPr id="3" name="Every cell has a weight" descr="Every cell has a weight">    </p:cNvPr>
          <p:cNvPicPr>
            <a:picLocks noChangeAspect="1"/>
          </p:cNvPicPr>
          <p:nvPr/>
        </p:nvPicPr>
        <p:blipFill>
          <a:blip r:embed="rId1"/>
          <a:stretch>
            <a:fillRect/>
          </a:stretch>
        </p:blipFill>
        <p:spPr>
          <a:xfrm>
            <a:off x="5045336" y="1417320"/>
            <a:ext cx="2070847"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Each cell adds battery, recharge and weight. The whole bot must weigh 200 kg or less.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predict, then check</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Swap the Fast-Charge for a Standard cell.</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Work out: 50 / (17.5 - 4.5).</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your answer, then open Stats.</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Compare Sustained run with your answer.</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mytekdev.com/try/botforge?lesson=keep-the-spinner-spinning</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lightest 15 seconds</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Sustained run of 15 seconds or more.</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Cells that weigh as little as you can.</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Work it out first, then check in Stats.</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Every kilogram you save is a kilogram for armor or a bigger weapon.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Compare</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Who found the lightest cells? Why not just add four Heavy Cells?</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long will a battery last, and how can a designer make it last longer?</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battery holds 100 u, recharges 10 u/s, and the weapons draw 15 u/s. How long do the weapons last?</a:t>
            </a:r>
            <a:endParaRPr lang="en-US" sz="2000" dirty="0"/>
          </a:p>
          <a:p>
            <a:pPr indent="0" marL="0">
              <a:buNone/>
            </a:pPr>
            <a:r>
              <a:rPr lang="en-US" sz="1800" dirty="0">
                <a:solidFill>
                  <a:schemeClr val="tx1"/>
                </a:solidFill>
              </a:rPr>
              <a:t>    A.  20 seconds</a:t>
            </a:r>
            <a:endParaRPr lang="en-US" sz="2000" dirty="0"/>
          </a:p>
          <a:p>
            <a:pPr indent="0" marL="0">
              <a:buNone/>
            </a:pPr>
            <a:r>
              <a:rPr lang="en-US" sz="1800" dirty="0">
                <a:solidFill>
                  <a:schemeClr val="tx1"/>
                </a:solidFill>
              </a:rPr>
              <a:t>    B.  10 seconds</a:t>
            </a:r>
            <a:endParaRPr lang="en-US" sz="2000" dirty="0"/>
          </a:p>
          <a:p>
            <a:pPr indent="0" marL="0">
              <a:buNone/>
            </a:pPr>
            <a:r>
              <a:rPr lang="en-US" sz="1800" dirty="0">
                <a:solidFill>
                  <a:schemeClr val="tx1"/>
                </a:solidFill>
              </a:rPr>
              <a:t>    C.  6.7 seconds</a:t>
            </a:r>
            <a:endParaRPr lang="en-US" sz="2000" dirty="0"/>
          </a:p>
          <a:p>
            <a:pPr indent="0" marL="0">
              <a:spcBef>
                <a:spcPts val="1400"/>
              </a:spcBef>
              <a:buNone/>
            </a:pPr>
            <a:r>
              <a:rPr lang="en-US" sz="2000" b="1" dirty="0">
                <a:solidFill>
                  <a:schemeClr val="tx1"/>
                </a:solidFill>
              </a:rPr>
              <a:t>2. The recharge is 20 u/s and the weapons draw 17.5 u/s. The sustained run is:</a:t>
            </a:r>
            <a:endParaRPr lang="en-US" sz="2000" dirty="0"/>
          </a:p>
          <a:p>
            <a:pPr indent="0" marL="0">
              <a:buNone/>
            </a:pPr>
            <a:r>
              <a:rPr lang="en-US" sz="1800" dirty="0">
                <a:solidFill>
                  <a:schemeClr val="tx1"/>
                </a:solidFill>
              </a:rPr>
              <a:t>    A.  2.5 seconds</a:t>
            </a:r>
            <a:endParaRPr lang="en-US" sz="2000" dirty="0"/>
          </a:p>
          <a:p>
            <a:pPr indent="0" marL="0">
              <a:buNone/>
            </a:pPr>
            <a:r>
              <a:rPr lang="en-US" sz="1800" dirty="0">
                <a:solidFill>
                  <a:schemeClr val="tx1"/>
                </a:solidFill>
              </a:rPr>
              <a:t>    B.  37.5 seconds</a:t>
            </a:r>
            <a:endParaRPr lang="en-US" sz="2000" dirty="0"/>
          </a:p>
          <a:p>
            <a:pPr indent="0" marL="0">
              <a:buNone/>
            </a:pPr>
            <a:r>
              <a:rPr lang="en-US" sz="1800" dirty="0">
                <a:solidFill>
                  <a:schemeClr val="tx1"/>
                </a:solidFill>
              </a:rPr>
              <a:t>    C.  unlimited</a:t>
            </a:r>
            <a:endParaRPr lang="en-US" sz="2000" dirty="0"/>
          </a:p>
          <a:p>
            <a:pPr indent="0" marL="0">
              <a:spcBef>
                <a:spcPts val="1400"/>
              </a:spcBef>
              <a:buNone/>
            </a:pPr>
            <a:r>
              <a:rPr lang="en-US" sz="2000" b="1" dirty="0">
                <a:solidFill>
                  <a:schemeClr val="tx1"/>
                </a:solidFill>
              </a:rPr>
              <a:t>3. Name two ways to make a spinner's battery last longer, and what each one costs.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A1B26"/>
      </a:dk1>
      <a:lt1>
        <a:srgbClr val="FFFFFF"/>
      </a:lt1>
      <a:dk2>
        <a:srgbClr val="B45309"/>
      </a:dk2>
      <a:lt2>
        <a:srgbClr val="EEF6EF"/>
      </a:lt2>
      <a:accent1>
        <a:srgbClr val="F5C542"/>
      </a:accent1>
      <a:accent2>
        <a:srgbClr val="B45309"/>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BotForge: Keep the Spinner Spinning</dc:title>
  <dc:subject>PptxGenJS Presentation</dc:subject>
  <dc:creator>mytekDev</dc:creator>
  <cp:lastModifiedBy>mytekDev</cp:lastModifiedBy>
  <cp:revision>1</cp:revision>
  <dcterms:created xsi:type="dcterms:W3CDTF">2026-10-05T19:44:43Z</dcterms:created>
  <dcterms:modified xsi:type="dcterms:W3CDTF">2026-10-05T19:44:43Z</dcterms:modified>
</cp:coreProperties>
</file>