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912d2694-084e-2a9f-20f7-c931dc18da0d}">
          <p14:sldIdLst>
            <p14:sldId id="256"/>
            <p14:sldId id="257"/>
            <p14:sldId id="258"/>
          </p14:sldIdLst>
        </p14:section>
        <p14:section name="Warm-up" id="{e918c447-b1b9-e9b6-5621-b2eb7ca54c2d}">
          <p14:sldIdLst>
            <p14:sldId id="259"/>
          </p14:sldIdLst>
        </p14:section>
        <p14:section name="Direct instruction (I do)" id="{be81922b-d01f-a634-27b9-36bf14738e4d}">
          <p14:sldIdLst>
            <p14:sldId id="260"/>
            <p14:sldId id="261"/>
            <p14:sldId id="262"/>
          </p14:sldIdLst>
        </p14:section>
        <p14:section name="Guided practice (We do)" id="{b95432d3-1d12-f26d-418d-56ad386ac9b6}">
          <p14:sldIdLst>
            <p14:sldId id="263"/>
            <p14:sldId id="264"/>
          </p14:sldIdLst>
        </p14:section>
        <p14:section name="Independent practice (You do)" id="{67c9a83b-a4c5-8481-5d06-aae8a65c6234}">
          <p14:sldIdLst>
            <p14:sldId id="265"/>
          </p14:sldIdLst>
        </p14:section>
        <p14:section name="Closure" id="{d6ba2c0d-5f77-3096-f671-45ebc452dff1}">
          <p14:sldIdLst>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 this as students come in. Eight pegs around a ring play one octave of C, and two balls bounce off them. Students switch the scale from Major to Minor and back while it plays: the balls bounce exactly the same way, but the music changes mood. They find out which notes changed, compare five scales with words for how each one feels, count how many notes each scale has, and then set up a ring to fit a mood card, record a take, and have a partner guess the mood.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aloud. Come back to it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as I can statements. Read them aloud, and come back to them at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Warm-up, minutes 0 to 6. Show the title, essential question and Today I can slides (about 1 minute). Students open the link or scan the QR code on the worksheet, with headphones on. The ring has eight pegs that play one octave of C, from low C at the bottom up to high C. A short guide runs along the top; have students do its first step only (Play). Ask: "What word would you use for how this music feels?" Collect words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word on the screen the first time the lesson uses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instruction (I do), minutes 6 to 14. On the projector, finish the guide: open Music and change Scale from Major to Minor while it plays. Ask for new mood words. Explain that a scale is the set of notes the music uses, and that the ring's pegs always play notes from the scale, so changing the scale retunes every peg at once. Show the two scales on the board (and on a keyboard if you have one): Major on C is C D E F G A B C; Minor on C is C D D# F G G# A# C. Three notes move down: E, A and B. The app names black keys with sharps, so D# is E-flat, G# is A-flat and A# is B-flat. Then press From the top in both scales: the balls bounce exactly the same way, hitting the same pegs at the same moments. Only the notes changed, and the mood changed with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Guided practice (We do), minutes 14 to 24. Students press From the top (and Play, if the ring is paused) and listen to each of five scales for about 20 seconds: Major, Minor, Major pentatonic, Blues and Hirajoshi. For each, they write a mood word and count the notes in one octave. They can read the notes in Stats, where each peg is listed by its note (W1 C, W2 D, and so on). Compare as a class: Major and Minor have 7 notes in an octave, Blues has 6, Major pentatonic and Hirajoshi have 5. Ask why the pentatonic never seems to play a wrong note: with only five notes, spread apart, no two neighbors clash.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practice (You do), minutes 24 to 38. Each student or pair takes a mood card (a lullaby, a spooky hallway, a sunny morning, a race, rain on a window) without showing it. They choose the Scale on the Music tab, a sound for each ball on the Balls tab, and Gravity on the Ring tab: less gravity means slower, gentler bounces and fewer notes, more gravity faster and busier ones. Tempo on the Music tab does not change the bounces; it sets the beat the notes snap to (with Snap notes on) and the echo, so it changes the feel of the rhythm rather than how many notes there are. They write why they chose each setting. They press From the top, then Record, let it play for 20 to 30 seconds, and press Stop (the Record button's label while recording); Play take plays it back. A partner listens and guesses the mood. Walk the room and ask the questions under What to look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Closure, minutes 38 to 45. Ask the essential question again. From the class: the rhythm comes from the bounces, the mood comes mostly from the notes the scale allows, and tempo and sound change it too. Then hand out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essential question again before the exit ticket.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exit ticket, or have students answer in their notebooks. The answer key is in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
        <p:nvSpPr>
          <p:cNvPr id="2" name="Text 0"/>
          <p:cNvSpPr txBox="1"/>
          <p:nvPr/>
        </p:nvSpPr>
        <p:spPr>
          <a:xfrm>
            <a:off x="548640" y="6263640"/>
            <a:ext cx="5486400" cy="320040"/>
          </a:xfrm>
          <a:prstGeom prst="rect">
            <a:avLst/>
          </a:prstGeom>
          <a:noFill/>
          <a:ln/>
        </p:spPr>
        <p:txBody>
          <a:bodyPr wrap="square" lIns="0" tIns="0" rIns="0" bIns="0" rtlCol="0" anchor="ctr"/>
          <a:lstStyle/>
          <a:p>
            <a:pPr indent="0" marL="0">
              <a:buNone/>
            </a:pPr>
            <a:r>
              <a:rPr lang="en-US" sz="1100" dirty="0">
                <a:solidFill>
                  <a:schemeClr val="bg1">
                    <a:alpha val="65000"/>
                  </a:schemeClr>
                </a:solidFill>
              </a:rPr>
              <a:t>mytekDev</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txBox="1"/>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chemeClr val="tx1">
                    <a:alpha val="55000"/>
                  </a:schemeClr>
                </a:solidFill>
              </a:rPr>
              <a:t>mytekDev  ·  Chime Lab: Same Bounces, Different Mood</a:t>
            </a:r>
            <a:endParaRPr lang="en-US" sz="1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le"/>
          <p:cNvSpPr txBox="1"/>
          <p:nvPr/>
        </p:nvSpPr>
        <p:spPr>
          <a:xfrm>
            <a:off x="548640" y="548640"/>
            <a:ext cx="11064240" cy="1371600"/>
          </a:xfrm>
          <a:prstGeom prst="rect">
            <a:avLst/>
          </a:prstGeom>
          <a:noFill/>
          <a:ln/>
        </p:spPr>
        <p:txBody>
          <a:bodyPr wrap="square" lIns="0" tIns="0" rIns="0" bIns="0" rtlCol="0" anchor="t"/>
          <a:lstStyle/>
          <a:p>
            <a:pPr indent="0" marL="0">
              <a:buNone/>
            </a:pPr>
            <a:r>
              <a:rPr lang="en-US" sz="4400" b="1" dirty="0">
                <a:solidFill>
                  <a:schemeClr val="bg1"/>
                </a:solidFill>
              </a:rPr>
              <a:t>Chime Lab: Same Bounces, Different Mood</a:t>
            </a:r>
            <a:endParaRPr lang="en-US" sz="4400" dirty="0"/>
          </a:p>
        </p:txBody>
      </p:sp>
      <p:sp>
        <p:nvSpPr>
          <p:cNvPr id="3" name="Text 1"/>
          <p:cNvSpPr txBox="1"/>
          <p:nvPr/>
        </p:nvSpPr>
        <p:spPr>
          <a:xfrm>
            <a:off x="548640" y="2011680"/>
            <a:ext cx="6766560" cy="457200"/>
          </a:xfrm>
          <a:prstGeom prst="rect">
            <a:avLst/>
          </a:prstGeom>
          <a:noFill/>
          <a:ln/>
        </p:spPr>
        <p:txBody>
          <a:bodyPr wrap="square" lIns="0" tIns="0" rIns="0" bIns="0" rtlCol="0" anchor="ctr"/>
          <a:lstStyle/>
          <a:p>
            <a:pPr indent="0" marL="0">
              <a:buNone/>
            </a:pPr>
            <a:r>
              <a:rPr lang="en-US" sz="2200" b="1" dirty="0">
                <a:solidFill>
                  <a:schemeClr val="accent1"/>
                </a:solidFill>
              </a:rPr>
              <a:t>Grades 4-6  ·  45 minutes</a:t>
            </a:r>
            <a:endParaRPr lang="en-US" sz="2200" dirty="0"/>
          </a:p>
        </p:txBody>
      </p:sp>
      <p:sp>
        <p:nvSpPr>
          <p:cNvPr id="4" name="Text 2"/>
          <p:cNvSpPr txBox="1"/>
          <p:nvPr/>
        </p:nvSpPr>
        <p:spPr>
          <a:xfrm>
            <a:off x="548640" y="2697480"/>
            <a:ext cx="346557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Slides, rubric and answer key</a:t>
            </a:r>
            <a:endParaRPr lang="en-US" sz="1400" dirty="0"/>
          </a:p>
        </p:txBody>
      </p:sp>
      <p:sp>
        <p:nvSpPr>
          <p:cNvPr id="5" name="Text 3"/>
          <p:cNvSpPr txBox="1"/>
          <p:nvPr/>
        </p:nvSpPr>
        <p:spPr>
          <a:xfrm>
            <a:off x="4197096" y="2697480"/>
            <a:ext cx="1755648"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Print and go</a:t>
            </a:r>
            <a:endParaRPr lang="en-US" sz="1400" dirty="0"/>
          </a:p>
        </p:txBody>
      </p:sp>
      <p:sp>
        <p:nvSpPr>
          <p:cNvPr id="6" name="Text 4"/>
          <p:cNvSpPr txBox="1"/>
          <p:nvPr/>
        </p:nvSpPr>
        <p:spPr>
          <a:xfrm>
            <a:off x="6135624" y="2697480"/>
            <a:ext cx="2459736" cy="502920"/>
          </a:xfrm>
          <a:prstGeom prst="roundRect">
            <a:avLst>
              <a:gd name="adj" fmla="val 36364"/>
            </a:avLst>
          </a:prstGeom>
          <a:solidFill>
            <a:schemeClr val="accent1"/>
          </a:solidFill>
          <a:ln/>
        </p:spPr>
        <p:txBody>
          <a:bodyPr wrap="square" lIns="0" tIns="0" rIns="0" bIns="0" rtlCol="0" anchor="ctr"/>
          <a:lstStyle/>
          <a:p>
            <a:pPr algn="ctr" indent="0" marL="0">
              <a:buNone/>
            </a:pPr>
            <a:r>
              <a:rPr lang="en-US" sz="1400" b="1" dirty="0">
                <a:solidFill>
                  <a:schemeClr val="tx1"/>
                </a:solidFill>
              </a:rPr>
              <a:t>No student accounts</a:t>
            </a:r>
            <a:endParaRPr lang="en-US" sz="1400" dirty="0"/>
          </a:p>
        </p:txBody>
      </p:sp>
      <p:pic>
        <p:nvPicPr>
          <p:cNvPr id="7" name="The app" descr="The app">    </p:cNvPr>
          <p:cNvPicPr>
            <a:picLocks noChangeAspect="1"/>
          </p:cNvPicPr>
          <p:nvPr/>
        </p:nvPicPr>
        <p:blipFill>
          <a:blip r:embed="rId1"/>
          <a:stretch>
            <a:fillRect/>
          </a:stretch>
        </p:blipFill>
        <p:spPr>
          <a:xfrm>
            <a:off x="6596292" y="3429000"/>
            <a:ext cx="4729655" cy="2743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Essential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400" b="1" dirty="0">
                <a:solidFill>
                  <a:schemeClr val="bg1"/>
                </a:solidFill>
              </a:rPr>
              <a:t>How can the same rhythm feel happy, sad or spooky?</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Today I can</a:t>
            </a:r>
            <a:endParaRPr lang="en-US" sz="3600" dirty="0"/>
          </a:p>
        </p:txBody>
      </p:sp>
      <p:sp>
        <p:nvSpPr>
          <p:cNvPr id="3" name="Text 1"/>
          <p:cNvSpPr txBox="1"/>
          <p:nvPr/>
        </p:nvSpPr>
        <p:spPr>
          <a:xfrm>
            <a:off x="548640" y="14904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4" name="Text 2"/>
          <p:cNvSpPr txBox="1"/>
          <p:nvPr/>
        </p:nvSpPr>
        <p:spPr>
          <a:xfrm>
            <a:off x="1280160" y="14173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explain that a scale is the set of notes a piece of music uses.</a:t>
            </a:r>
            <a:endParaRPr lang="en-US" sz="2000" dirty="0"/>
          </a:p>
        </p:txBody>
      </p:sp>
      <p:sp>
        <p:nvSpPr>
          <p:cNvPr id="5" name="Text 3"/>
          <p:cNvSpPr txBox="1"/>
          <p:nvPr/>
        </p:nvSpPr>
        <p:spPr>
          <a:xfrm>
            <a:off x="548640" y="24048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6" name="Text 4"/>
          <p:cNvSpPr txBox="1"/>
          <p:nvPr/>
        </p:nvSpPr>
        <p:spPr>
          <a:xfrm>
            <a:off x="1280160" y="23317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name the notes that change between the major and minor scales on C.</a:t>
            </a:r>
            <a:endParaRPr lang="en-US" sz="2000" dirty="0"/>
          </a:p>
        </p:txBody>
      </p:sp>
      <p:sp>
        <p:nvSpPr>
          <p:cNvPr id="7" name="Text 5"/>
          <p:cNvSpPr txBox="1"/>
          <p:nvPr/>
        </p:nvSpPr>
        <p:spPr>
          <a:xfrm>
            <a:off x="548640" y="33192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8" name="Text 6"/>
          <p:cNvSpPr txBox="1"/>
          <p:nvPr/>
        </p:nvSpPr>
        <p:spPr>
          <a:xfrm>
            <a:off x="1280160" y="32461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describe the mood of several scales with specific words, and compare them.</a:t>
            </a:r>
            <a:endParaRPr lang="en-US" sz="2000" dirty="0"/>
          </a:p>
        </p:txBody>
      </p:sp>
      <p:sp>
        <p:nvSpPr>
          <p:cNvPr id="9" name="Text 7"/>
          <p:cNvSpPr txBox="1"/>
          <p:nvPr/>
        </p:nvSpPr>
        <p:spPr>
          <a:xfrm>
            <a:off x="548640" y="4233672"/>
            <a:ext cx="502920" cy="502920"/>
          </a:xfrm>
          <a:prstGeom prst="ellipse">
            <a:avLst/>
          </a:prstGeom>
          <a:solidFill>
            <a:schemeClr val="accent2"/>
          </a:solid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0" name="Text 8"/>
          <p:cNvSpPr txBox="1"/>
          <p:nvPr/>
        </p:nvSpPr>
        <p:spPr>
          <a:xfrm>
            <a:off x="1280160" y="4160520"/>
            <a:ext cx="10332720" cy="822960"/>
          </a:xfrm>
          <a:prstGeom prst="rect">
            <a:avLst/>
          </a:prstGeom>
          <a:noFill/>
          <a:ln/>
        </p:spPr>
        <p:txBody>
          <a:bodyPr wrap="square" lIns="0" tIns="0" rIns="0" bIns="0" rtlCol="0" anchor="ctr"/>
          <a:lstStyle/>
          <a:p>
            <a:pPr indent="0" marL="0">
              <a:buNone/>
            </a:pPr>
            <a:r>
              <a:rPr lang="en-US" sz="2000" dirty="0">
                <a:solidFill>
                  <a:schemeClr val="tx1"/>
                </a:solidFill>
              </a:rPr>
              <a:t>I can choose a scale, tempo and sound to fit a mood, and explain the choices.</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Warm-up</a:t>
            </a:r>
            <a:endParaRPr lang="en-US" sz="3600" dirty="0"/>
          </a:p>
        </p:txBody>
      </p:sp>
      <p:sp>
        <p:nvSpPr>
          <p:cNvPr id="3" name="Question"/>
          <p:cNvSpPr txBox="1"/>
          <p:nvPr/>
        </p:nvSpPr>
        <p:spPr>
          <a:xfrm>
            <a:off x="548640" y="1554480"/>
            <a:ext cx="6035040" cy="3291840"/>
          </a:xfrm>
          <a:prstGeom prst="rect">
            <a:avLst/>
          </a:prstGeom>
          <a:noFill/>
          <a:ln/>
        </p:spPr>
        <p:txBody>
          <a:bodyPr wrap="square" lIns="0" tIns="0" rIns="0" bIns="0" rtlCol="0" anchor="ctr"/>
          <a:lstStyle/>
          <a:p>
            <a:pPr indent="0" marL="0">
              <a:buNone/>
            </a:pPr>
            <a:r>
              <a:rPr lang="en-US" sz="4000" b="1" dirty="0">
                <a:solidFill>
                  <a:schemeClr val="tx1"/>
                </a:solidFill>
              </a:rPr>
              <a:t>Listen. What word would you use for how this music feels?</a:t>
            </a:r>
            <a:endParaRPr lang="en-US" sz="4000" dirty="0"/>
          </a:p>
        </p:txBody>
      </p:sp>
      <p:sp>
        <p:nvSpPr>
          <p:cNvPr id="4" name="Shape 2"/>
          <p:cNvSpPr/>
          <p:nvPr/>
        </p:nvSpPr>
        <p:spPr>
          <a:xfrm>
            <a:off x="6949440" y="1371600"/>
            <a:ext cx="4663440" cy="4206240"/>
          </a:xfrm>
          <a:prstGeom prst="roundRect">
            <a:avLst>
              <a:gd name="adj" fmla="val 4348"/>
            </a:avLst>
          </a:prstGeom>
          <a:solidFill>
            <a:schemeClr val="bg2"/>
          </a:solidFill>
          <a:ln w="12700">
            <a:solidFill>
              <a:schemeClr val="bg2"/>
            </a:solidFill>
            <a:prstDash val="solid"/>
          </a:ln>
        </p:spPr>
      </p:sp>
      <p:pic>
        <p:nvPicPr>
          <p:cNvPr id="5" name="Warm-up picture" descr="Warm-up picture">    </p:cNvPr>
          <p:cNvPicPr>
            <a:picLocks noChangeAspect="1"/>
          </p:cNvPicPr>
          <p:nvPr/>
        </p:nvPicPr>
        <p:blipFill>
          <a:blip r:embed="rId1"/>
          <a:stretch>
            <a:fillRect/>
          </a:stretch>
        </p:blipFill>
        <p:spPr>
          <a:xfrm>
            <a:off x="7223760" y="2281428"/>
            <a:ext cx="4114800" cy="2386584"/>
          </a:xfrm>
          <a:prstGeom prst="rect">
            <a:avLst/>
          </a:prstGeom>
        </p:spPr>
      </p:pic>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Words we will use</a:t>
            </a:r>
            <a:endParaRPr lang="en-US" sz="3600" dirty="0"/>
          </a:p>
        </p:txBody>
      </p:sp>
      <p:sp>
        <p:nvSpPr>
          <p:cNvPr id="3" name="Vocabulary card"/>
          <p:cNvSpPr/>
          <p:nvPr/>
        </p:nvSpPr>
        <p:spPr>
          <a:xfrm>
            <a:off x="548640" y="1417320"/>
            <a:ext cx="3566160" cy="1463040"/>
          </a:xfrm>
          <a:prstGeom prst="roundRect">
            <a:avLst>
              <a:gd name="adj" fmla="val 7500"/>
            </a:avLst>
          </a:prstGeom>
          <a:solidFill>
            <a:schemeClr val="bg2"/>
          </a:solidFill>
          <a:ln w="12700">
            <a:solidFill>
              <a:schemeClr val="bg2"/>
            </a:solidFill>
            <a:prstDash val="solid"/>
          </a:ln>
        </p:spPr>
      </p:sp>
      <p:sp>
        <p:nvSpPr>
          <p:cNvPr id="4" name="Text 2"/>
          <p:cNvSpPr txBox="1"/>
          <p:nvPr/>
        </p:nvSpPr>
        <p:spPr>
          <a:xfrm>
            <a:off x="71323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scale</a:t>
            </a:r>
            <a:endParaRPr lang="en-US" sz="1800" dirty="0"/>
          </a:p>
          <a:p>
            <a:pPr indent="0" marL="0">
              <a:spcAft>
                <a:spcPts val="400"/>
              </a:spcAft>
              <a:buNone/>
            </a:pPr>
            <a:r>
              <a:rPr lang="en-US" sz="1400" dirty="0">
                <a:solidFill>
                  <a:schemeClr val="tx1"/>
                </a:solidFill>
              </a:rPr>
              <a:t>The set of notes a piece of music uses, in order from low to high.</a:t>
            </a:r>
            <a:endParaRPr lang="en-US" sz="1800" dirty="0"/>
          </a:p>
        </p:txBody>
      </p:sp>
      <p:sp>
        <p:nvSpPr>
          <p:cNvPr id="5" name="Vocabulary card"/>
          <p:cNvSpPr/>
          <p:nvPr/>
        </p:nvSpPr>
        <p:spPr>
          <a:xfrm>
            <a:off x="4297680" y="1417320"/>
            <a:ext cx="3566160" cy="1463040"/>
          </a:xfrm>
          <a:prstGeom prst="roundRect">
            <a:avLst>
              <a:gd name="adj" fmla="val 7500"/>
            </a:avLst>
          </a:prstGeom>
          <a:solidFill>
            <a:schemeClr val="bg2"/>
          </a:solidFill>
          <a:ln w="12700">
            <a:solidFill>
              <a:schemeClr val="bg2"/>
            </a:solidFill>
            <a:prstDash val="solid"/>
          </a:ln>
        </p:spPr>
      </p:sp>
      <p:sp>
        <p:nvSpPr>
          <p:cNvPr id="6" name="Text 4"/>
          <p:cNvSpPr txBox="1"/>
          <p:nvPr/>
        </p:nvSpPr>
        <p:spPr>
          <a:xfrm>
            <a:off x="446227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major</a:t>
            </a:r>
            <a:endParaRPr lang="en-US" sz="1800" dirty="0"/>
          </a:p>
          <a:p>
            <a:pPr indent="0" marL="0">
              <a:spcAft>
                <a:spcPts val="400"/>
              </a:spcAft>
              <a:buNone/>
            </a:pPr>
            <a:r>
              <a:rPr lang="en-US" sz="1400" dirty="0">
                <a:solidFill>
                  <a:schemeClr val="tx1"/>
                </a:solidFill>
              </a:rPr>
              <a:t>A scale that usually sounds bright or happy.</a:t>
            </a:r>
            <a:endParaRPr lang="en-US" sz="1800" dirty="0"/>
          </a:p>
        </p:txBody>
      </p:sp>
      <p:sp>
        <p:nvSpPr>
          <p:cNvPr id="7" name="Vocabulary card"/>
          <p:cNvSpPr/>
          <p:nvPr/>
        </p:nvSpPr>
        <p:spPr>
          <a:xfrm>
            <a:off x="8046720" y="1417320"/>
            <a:ext cx="3566160" cy="1463040"/>
          </a:xfrm>
          <a:prstGeom prst="roundRect">
            <a:avLst>
              <a:gd name="adj" fmla="val 7500"/>
            </a:avLst>
          </a:prstGeom>
          <a:solidFill>
            <a:schemeClr val="bg2"/>
          </a:solidFill>
          <a:ln w="12700">
            <a:solidFill>
              <a:schemeClr val="bg2"/>
            </a:solidFill>
            <a:prstDash val="solid"/>
          </a:ln>
        </p:spPr>
      </p:sp>
      <p:sp>
        <p:nvSpPr>
          <p:cNvPr id="8" name="Text 6"/>
          <p:cNvSpPr txBox="1"/>
          <p:nvPr/>
        </p:nvSpPr>
        <p:spPr>
          <a:xfrm>
            <a:off x="8211312" y="15270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minor</a:t>
            </a:r>
            <a:endParaRPr lang="en-US" sz="1800" dirty="0"/>
          </a:p>
          <a:p>
            <a:pPr indent="0" marL="0">
              <a:spcAft>
                <a:spcPts val="400"/>
              </a:spcAft>
              <a:buNone/>
            </a:pPr>
            <a:r>
              <a:rPr lang="en-US" sz="1400" dirty="0">
                <a:solidFill>
                  <a:schemeClr val="tx1"/>
                </a:solidFill>
              </a:rPr>
              <a:t>A scale that usually sounds darker or sad. On C it lowers three notes of the major scale.</a:t>
            </a:r>
            <a:endParaRPr lang="en-US" sz="1800" dirty="0"/>
          </a:p>
        </p:txBody>
      </p:sp>
      <p:sp>
        <p:nvSpPr>
          <p:cNvPr id="9" name="Vocabulary card"/>
          <p:cNvSpPr/>
          <p:nvPr/>
        </p:nvSpPr>
        <p:spPr>
          <a:xfrm>
            <a:off x="548640" y="3017520"/>
            <a:ext cx="3566160" cy="1463040"/>
          </a:xfrm>
          <a:prstGeom prst="roundRect">
            <a:avLst>
              <a:gd name="adj" fmla="val 7500"/>
            </a:avLst>
          </a:prstGeom>
          <a:solidFill>
            <a:schemeClr val="bg2"/>
          </a:solidFill>
          <a:ln w="12700">
            <a:solidFill>
              <a:schemeClr val="bg2"/>
            </a:solidFill>
            <a:prstDash val="solid"/>
          </a:ln>
        </p:spPr>
      </p:sp>
      <p:sp>
        <p:nvSpPr>
          <p:cNvPr id="10" name="Text 8"/>
          <p:cNvSpPr txBox="1"/>
          <p:nvPr/>
        </p:nvSpPr>
        <p:spPr>
          <a:xfrm>
            <a:off x="71323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octave</a:t>
            </a:r>
            <a:endParaRPr lang="en-US" sz="1800" dirty="0"/>
          </a:p>
          <a:p>
            <a:pPr indent="0" marL="0">
              <a:spcAft>
                <a:spcPts val="400"/>
              </a:spcAft>
              <a:buNone/>
            </a:pPr>
            <a:r>
              <a:rPr lang="en-US" sz="1400" dirty="0">
                <a:solidFill>
                  <a:schemeClr val="tx1"/>
                </a:solidFill>
              </a:rPr>
              <a:t>From one note up to the next note with the same name, such as C to the next C.</a:t>
            </a:r>
            <a:endParaRPr lang="en-US" sz="1800" dirty="0"/>
          </a:p>
        </p:txBody>
      </p:sp>
      <p:sp>
        <p:nvSpPr>
          <p:cNvPr id="11" name="Vocabulary card"/>
          <p:cNvSpPr/>
          <p:nvPr/>
        </p:nvSpPr>
        <p:spPr>
          <a:xfrm>
            <a:off x="4297680" y="3017520"/>
            <a:ext cx="3566160" cy="1463040"/>
          </a:xfrm>
          <a:prstGeom prst="roundRect">
            <a:avLst>
              <a:gd name="adj" fmla="val 7500"/>
            </a:avLst>
          </a:prstGeom>
          <a:solidFill>
            <a:schemeClr val="bg2"/>
          </a:solidFill>
          <a:ln w="12700">
            <a:solidFill>
              <a:schemeClr val="bg2"/>
            </a:solidFill>
            <a:prstDash val="solid"/>
          </a:ln>
        </p:spPr>
      </p:sp>
      <p:sp>
        <p:nvSpPr>
          <p:cNvPr id="12" name="Text 10"/>
          <p:cNvSpPr txBox="1"/>
          <p:nvPr/>
        </p:nvSpPr>
        <p:spPr>
          <a:xfrm>
            <a:off x="446227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pentatonic</a:t>
            </a:r>
            <a:endParaRPr lang="en-US" sz="1800" dirty="0"/>
          </a:p>
          <a:p>
            <a:pPr indent="0" marL="0">
              <a:spcAft>
                <a:spcPts val="400"/>
              </a:spcAft>
              <a:buNone/>
            </a:pPr>
            <a:r>
              <a:rPr lang="en-US" sz="1400" dirty="0">
                <a:solidFill>
                  <a:schemeClr val="tx1"/>
                </a:solidFill>
              </a:rPr>
              <a:t>A scale with five notes in each octave. Almost any order of its notes sounds pleasant.</a:t>
            </a:r>
            <a:endParaRPr lang="en-US" sz="1800" dirty="0"/>
          </a:p>
        </p:txBody>
      </p:sp>
      <p:sp>
        <p:nvSpPr>
          <p:cNvPr id="13" name="Vocabulary card"/>
          <p:cNvSpPr/>
          <p:nvPr/>
        </p:nvSpPr>
        <p:spPr>
          <a:xfrm>
            <a:off x="8046720" y="3017520"/>
            <a:ext cx="3566160" cy="1463040"/>
          </a:xfrm>
          <a:prstGeom prst="roundRect">
            <a:avLst>
              <a:gd name="adj" fmla="val 7500"/>
            </a:avLst>
          </a:prstGeom>
          <a:solidFill>
            <a:schemeClr val="bg2"/>
          </a:solidFill>
          <a:ln w="12700">
            <a:solidFill>
              <a:schemeClr val="bg2"/>
            </a:solidFill>
            <a:prstDash val="solid"/>
          </a:ln>
        </p:spPr>
      </p:sp>
      <p:sp>
        <p:nvSpPr>
          <p:cNvPr id="14" name="Text 12"/>
          <p:cNvSpPr txBox="1"/>
          <p:nvPr/>
        </p:nvSpPr>
        <p:spPr>
          <a:xfrm>
            <a:off x="8211312" y="31272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mood</a:t>
            </a:r>
            <a:endParaRPr lang="en-US" sz="1800" dirty="0"/>
          </a:p>
          <a:p>
            <a:pPr indent="0" marL="0">
              <a:spcAft>
                <a:spcPts val="400"/>
              </a:spcAft>
              <a:buNone/>
            </a:pPr>
            <a:r>
              <a:rPr lang="en-US" sz="1400" dirty="0">
                <a:solidFill>
                  <a:schemeClr val="tx1"/>
                </a:solidFill>
              </a:rPr>
              <a:t>The feeling a piece of music gives the listener.</a:t>
            </a:r>
            <a:endParaRPr lang="en-US" sz="1800" dirty="0"/>
          </a:p>
        </p:txBody>
      </p:sp>
      <p:sp>
        <p:nvSpPr>
          <p:cNvPr id="15" name="Vocabulary card"/>
          <p:cNvSpPr/>
          <p:nvPr/>
        </p:nvSpPr>
        <p:spPr>
          <a:xfrm>
            <a:off x="548640" y="4617720"/>
            <a:ext cx="3566160" cy="1463040"/>
          </a:xfrm>
          <a:prstGeom prst="roundRect">
            <a:avLst>
              <a:gd name="adj" fmla="val 7500"/>
            </a:avLst>
          </a:prstGeom>
          <a:solidFill>
            <a:schemeClr val="bg2"/>
          </a:solidFill>
          <a:ln w="12700">
            <a:solidFill>
              <a:schemeClr val="bg2"/>
            </a:solidFill>
            <a:prstDash val="solid"/>
          </a:ln>
        </p:spPr>
      </p:sp>
      <p:sp>
        <p:nvSpPr>
          <p:cNvPr id="16" name="Text 14"/>
          <p:cNvSpPr txBox="1"/>
          <p:nvPr/>
        </p:nvSpPr>
        <p:spPr>
          <a:xfrm>
            <a:off x="713232" y="4727448"/>
            <a:ext cx="3246120" cy="1243584"/>
          </a:xfrm>
          <a:prstGeom prst="rect">
            <a:avLst/>
          </a:prstGeom>
          <a:noFill/>
          <a:ln/>
        </p:spPr>
        <p:txBody>
          <a:bodyPr wrap="square" lIns="0" tIns="0" rIns="0" bIns="0" rtlCol="0" anchor="t"/>
          <a:lstStyle/>
          <a:p>
            <a:pPr indent="0" marL="0">
              <a:spcAft>
                <a:spcPts val="400"/>
              </a:spcAft>
              <a:buNone/>
            </a:pPr>
            <a:r>
              <a:rPr lang="en-US" sz="1800" b="1" dirty="0">
                <a:solidFill>
                  <a:schemeClr val="tx1"/>
                </a:solidFill>
              </a:rPr>
              <a:t>tempo</a:t>
            </a:r>
            <a:endParaRPr lang="en-US" sz="1800" dirty="0"/>
          </a:p>
          <a:p>
            <a:pPr indent="0" marL="0">
              <a:spcAft>
                <a:spcPts val="400"/>
              </a:spcAft>
              <a:buNone/>
            </a:pPr>
            <a:r>
              <a:rPr lang="en-US" sz="1400" dirty="0">
                <a:solidFill>
                  <a:schemeClr val="tx1"/>
                </a:solidFill>
              </a:rPr>
              <a:t>How fast the beat goes, in beats per minute.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Major and minor on C</a:t>
            </a:r>
            <a:endParaRPr lang="en-US" sz="3600" dirty="0"/>
          </a:p>
        </p:txBody>
      </p:sp>
      <p:sp>
        <p:nvSpPr>
          <p:cNvPr id="3" name="Shape 1"/>
          <p:cNvSpPr/>
          <p:nvPr/>
        </p:nvSpPr>
        <p:spPr>
          <a:xfrm>
            <a:off x="548640" y="1463040"/>
            <a:ext cx="5349240" cy="3108960"/>
          </a:xfrm>
          <a:prstGeom prst="roundRect">
            <a:avLst>
              <a:gd name="adj" fmla="val 4412"/>
            </a:avLst>
          </a:prstGeom>
          <a:solidFill>
            <a:schemeClr val="bg2"/>
          </a:solidFill>
          <a:ln w="12700">
            <a:solidFill>
              <a:schemeClr val="bg2"/>
            </a:solidFill>
            <a:prstDash val="solid"/>
          </a:ln>
        </p:spPr>
      </p:sp>
      <p:sp>
        <p:nvSpPr>
          <p:cNvPr id="4" name="Text 2"/>
          <p:cNvSpPr txBox="1"/>
          <p:nvPr/>
        </p:nvSpPr>
        <p:spPr>
          <a:xfrm>
            <a:off x="822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C D E F G A B C</a:t>
            </a:r>
            <a:endParaRPr lang="en-US" sz="6600" dirty="0"/>
          </a:p>
        </p:txBody>
      </p:sp>
      <p:sp>
        <p:nvSpPr>
          <p:cNvPr id="5" name="Text 3"/>
          <p:cNvSpPr txBox="1"/>
          <p:nvPr/>
        </p:nvSpPr>
        <p:spPr>
          <a:xfrm>
            <a:off x="822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Major</a:t>
            </a:r>
            <a:endParaRPr lang="en-US" sz="1800" dirty="0"/>
          </a:p>
        </p:txBody>
      </p:sp>
      <p:sp>
        <p:nvSpPr>
          <p:cNvPr id="6" name="Shape 4"/>
          <p:cNvSpPr/>
          <p:nvPr/>
        </p:nvSpPr>
        <p:spPr>
          <a:xfrm>
            <a:off x="6263640" y="1463040"/>
            <a:ext cx="5349240" cy="3108960"/>
          </a:xfrm>
          <a:prstGeom prst="roundRect">
            <a:avLst>
              <a:gd name="adj" fmla="val 4412"/>
            </a:avLst>
          </a:prstGeom>
          <a:solidFill>
            <a:schemeClr val="bg2"/>
          </a:solidFill>
          <a:ln w="12700">
            <a:solidFill>
              <a:schemeClr val="bg2"/>
            </a:solidFill>
            <a:prstDash val="solid"/>
          </a:ln>
        </p:spPr>
      </p:sp>
      <p:sp>
        <p:nvSpPr>
          <p:cNvPr id="7" name="Text 5"/>
          <p:cNvSpPr txBox="1"/>
          <p:nvPr/>
        </p:nvSpPr>
        <p:spPr>
          <a:xfrm>
            <a:off x="6537960" y="1737360"/>
            <a:ext cx="4800600" cy="1463040"/>
          </a:xfrm>
          <a:prstGeom prst="rect">
            <a:avLst/>
          </a:prstGeom>
          <a:noFill/>
          <a:ln/>
        </p:spPr>
        <p:txBody>
          <a:bodyPr wrap="square" lIns="0" tIns="0" rIns="0" bIns="0" rtlCol="0" anchor="ctr">
            <a:normAutofit/>
          </a:bodyPr>
          <a:lstStyle/>
          <a:p>
            <a:pPr indent="0" marL="0">
              <a:buNone/>
            </a:pPr>
            <a:r>
              <a:rPr lang="en-US" sz="6600" b="1" dirty="0">
                <a:solidFill>
                  <a:schemeClr val="tx2"/>
                </a:solidFill>
              </a:rPr>
              <a:t>C D D# F G G# A# C</a:t>
            </a:r>
            <a:endParaRPr lang="en-US" sz="6600" dirty="0"/>
          </a:p>
        </p:txBody>
      </p:sp>
      <p:sp>
        <p:nvSpPr>
          <p:cNvPr id="8" name="Text 6"/>
          <p:cNvSpPr txBox="1"/>
          <p:nvPr/>
        </p:nvSpPr>
        <p:spPr>
          <a:xfrm>
            <a:off x="6537960" y="3291840"/>
            <a:ext cx="4800600" cy="1097280"/>
          </a:xfrm>
          <a:prstGeom prst="rect">
            <a:avLst/>
          </a:prstGeom>
          <a:noFill/>
          <a:ln/>
        </p:spPr>
        <p:txBody>
          <a:bodyPr wrap="square" lIns="0" tIns="0" rIns="0" bIns="0" rtlCol="0" anchor="t"/>
          <a:lstStyle/>
          <a:p>
            <a:pPr indent="0" marL="0">
              <a:buNone/>
            </a:pPr>
            <a:r>
              <a:rPr lang="en-US" sz="1800" dirty="0">
                <a:solidFill>
                  <a:schemeClr val="tx1"/>
                </a:solidFill>
              </a:rPr>
              <a:t>Minor</a:t>
            </a:r>
            <a:endParaRPr lang="en-US" sz="1800" dirty="0"/>
          </a:p>
        </p:txBody>
      </p:sp>
      <p:sp>
        <p:nvSpPr>
          <p:cNvPr id="9" name="Caption"/>
          <p:cNvSpPr txBox="1"/>
          <p:nvPr/>
        </p:nvSpPr>
        <p:spPr>
          <a:xfrm>
            <a:off x="548640" y="4937760"/>
            <a:ext cx="11064240" cy="640080"/>
          </a:xfrm>
          <a:prstGeom prst="rect">
            <a:avLst/>
          </a:prstGeom>
          <a:noFill/>
          <a:ln/>
        </p:spPr>
        <p:txBody>
          <a:bodyPr wrap="square" lIns="0" tIns="0" rIns="0" bIns="0" rtlCol="0" anchor="ctr"/>
          <a:lstStyle/>
          <a:p>
            <a:pPr indent="0" marL="0">
              <a:buNone/>
            </a:pPr>
            <a:r>
              <a:rPr lang="en-US" sz="1800" dirty="0">
                <a:solidFill>
                  <a:schemeClr val="tx1"/>
                </a:solidFill>
              </a:rPr>
              <a:t>Three notes move down: E, A and B. The app names the black keys with sharps, so D# is the same key as E-flat.</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Only the notes change</a:t>
            </a:r>
            <a:endParaRPr lang="en-US" sz="3600" dirty="0"/>
          </a:p>
        </p:txBody>
      </p:sp>
      <p:pic>
        <p:nvPicPr>
          <p:cNvPr id="3" name="Only the notes change" descr="Only the notes change">    </p:cNvPr>
          <p:cNvPicPr>
            <a:picLocks noChangeAspect="1"/>
          </p:cNvPicPr>
          <p:nvPr/>
        </p:nvPicPr>
        <p:blipFill>
          <a:blip r:embed="rId1"/>
          <a:stretch>
            <a:fillRect/>
          </a:stretch>
        </p:blipFill>
        <p:spPr>
          <a:xfrm>
            <a:off x="3321794" y="1417320"/>
            <a:ext cx="5517931"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Scale is on the Music tab. The balls bounce exactly as before: same pegs, same times, new notes.</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Together: five scales</a:t>
            </a:r>
            <a:endParaRPr lang="en-US" sz="3600" dirty="0"/>
          </a:p>
        </p:txBody>
      </p:sp>
      <p:sp>
        <p:nvSpPr>
          <p:cNvPr id="3" name="Text 1"/>
          <p:cNvSpPr txBox="1"/>
          <p:nvPr/>
        </p:nvSpPr>
        <p:spPr>
          <a:xfrm>
            <a:off x="548640" y="157276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1</a:t>
            </a:r>
            <a:endParaRPr lang="en-US" sz="2000" dirty="0"/>
          </a:p>
        </p:txBody>
      </p:sp>
      <p:sp>
        <p:nvSpPr>
          <p:cNvPr id="4" name="Text 2"/>
          <p:cNvSpPr txBox="1"/>
          <p:nvPr/>
        </p:nvSpPr>
        <p:spPr>
          <a:xfrm>
            <a:off x="1325880" y="1463040"/>
            <a:ext cx="6537960" cy="777240"/>
          </a:xfrm>
          <a:prstGeom prst="rect">
            <a:avLst/>
          </a:prstGeom>
          <a:noFill/>
          <a:ln/>
        </p:spPr>
        <p:txBody>
          <a:bodyPr wrap="square" lIns="0" tIns="0" rIns="0" bIns="0" rtlCol="0" anchor="ctr"/>
          <a:lstStyle/>
          <a:p>
            <a:pPr indent="0" marL="0">
              <a:buNone/>
            </a:pPr>
            <a:r>
              <a:rPr lang="en-US" sz="2000" dirty="0">
                <a:solidFill>
                  <a:schemeClr val="tx1"/>
                </a:solidFill>
              </a:rPr>
              <a:t>Press From the top (Play, if it is paused).</a:t>
            </a:r>
            <a:endParaRPr lang="en-US" sz="2000" dirty="0"/>
          </a:p>
        </p:txBody>
      </p:sp>
      <p:sp>
        <p:nvSpPr>
          <p:cNvPr id="5" name="Text 3"/>
          <p:cNvSpPr txBox="1"/>
          <p:nvPr/>
        </p:nvSpPr>
        <p:spPr>
          <a:xfrm>
            <a:off x="548640" y="262432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6" name="Text 4"/>
          <p:cNvSpPr txBox="1"/>
          <p:nvPr/>
        </p:nvSpPr>
        <p:spPr>
          <a:xfrm>
            <a:off x="1325880" y="2514600"/>
            <a:ext cx="6537960" cy="777240"/>
          </a:xfrm>
          <a:prstGeom prst="rect">
            <a:avLst/>
          </a:prstGeom>
          <a:noFill/>
          <a:ln/>
        </p:spPr>
        <p:txBody>
          <a:bodyPr wrap="square" lIns="0" tIns="0" rIns="0" bIns="0" rtlCol="0" anchor="ctr"/>
          <a:lstStyle/>
          <a:p>
            <a:pPr indent="0" marL="0">
              <a:buNone/>
            </a:pPr>
            <a:r>
              <a:rPr lang="en-US" sz="2000" dirty="0">
                <a:solidFill>
                  <a:schemeClr val="tx1"/>
                </a:solidFill>
              </a:rPr>
              <a:t>Pick a scale and listen for 20 seconds.</a:t>
            </a:r>
            <a:endParaRPr lang="en-US" sz="2000" dirty="0"/>
          </a:p>
        </p:txBody>
      </p:sp>
      <p:sp>
        <p:nvSpPr>
          <p:cNvPr id="7" name="Text 5"/>
          <p:cNvSpPr txBox="1"/>
          <p:nvPr/>
        </p:nvSpPr>
        <p:spPr>
          <a:xfrm>
            <a:off x="548640" y="367588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8" name="Text 6"/>
          <p:cNvSpPr txBox="1"/>
          <p:nvPr/>
        </p:nvSpPr>
        <p:spPr>
          <a:xfrm>
            <a:off x="1325880" y="3566160"/>
            <a:ext cx="6537960" cy="777240"/>
          </a:xfrm>
          <a:prstGeom prst="rect">
            <a:avLst/>
          </a:prstGeom>
          <a:noFill/>
          <a:ln/>
        </p:spPr>
        <p:txBody>
          <a:bodyPr wrap="square" lIns="0" tIns="0" rIns="0" bIns="0" rtlCol="0" anchor="ctr"/>
          <a:lstStyle/>
          <a:p>
            <a:pPr indent="0" marL="0">
              <a:buNone/>
            </a:pPr>
            <a:r>
              <a:rPr lang="en-US" sz="2000" dirty="0">
                <a:solidFill>
                  <a:schemeClr val="tx1"/>
                </a:solidFill>
              </a:rPr>
              <a:t>Write one mood word for it.</a:t>
            </a:r>
            <a:endParaRPr lang="en-US" sz="2000" dirty="0"/>
          </a:p>
        </p:txBody>
      </p:sp>
      <p:sp>
        <p:nvSpPr>
          <p:cNvPr id="9" name="Text 7"/>
          <p:cNvSpPr txBox="1"/>
          <p:nvPr/>
        </p:nvSpPr>
        <p:spPr>
          <a:xfrm>
            <a:off x="548640" y="4727448"/>
            <a:ext cx="548640" cy="548640"/>
          </a:xfrm>
          <a:prstGeom prst="ellipse">
            <a:avLst/>
          </a:prstGeom>
          <a:solidFill>
            <a:schemeClr val="accent2"/>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10" name="Text 8"/>
          <p:cNvSpPr txBox="1"/>
          <p:nvPr/>
        </p:nvSpPr>
        <p:spPr>
          <a:xfrm>
            <a:off x="1325880" y="4617720"/>
            <a:ext cx="6537960" cy="777240"/>
          </a:xfrm>
          <a:prstGeom prst="rect">
            <a:avLst/>
          </a:prstGeom>
          <a:noFill/>
          <a:ln/>
        </p:spPr>
        <p:txBody>
          <a:bodyPr wrap="square" lIns="0" tIns="0" rIns="0" bIns="0" rtlCol="0" anchor="ctr"/>
          <a:lstStyle/>
          <a:p>
            <a:pPr indent="0" marL="0">
              <a:buNone/>
            </a:pPr>
            <a:r>
              <a:rPr lang="en-US" sz="2000" dirty="0">
                <a:solidFill>
                  <a:schemeClr val="tx1"/>
                </a:solidFill>
              </a:rPr>
              <a:t>Count its notes in one octave.</a:t>
            </a:r>
            <a:endParaRPr lang="en-US" sz="2000" dirty="0"/>
          </a:p>
        </p:txBody>
      </p:sp>
      <p:sp>
        <p:nvSpPr>
          <p:cNvPr id="11" name="Shape 9"/>
          <p:cNvSpPr/>
          <p:nvPr/>
        </p:nvSpPr>
        <p:spPr>
          <a:xfrm>
            <a:off x="8321040" y="1371600"/>
            <a:ext cx="3291840" cy="4206240"/>
          </a:xfrm>
          <a:prstGeom prst="roundRect">
            <a:avLst>
              <a:gd name="adj" fmla="val 5556"/>
            </a:avLst>
          </a:prstGeom>
          <a:solidFill>
            <a:schemeClr val="bg2"/>
          </a:solidFill>
          <a:ln w="12700">
            <a:solidFill>
              <a:schemeClr val="bg2"/>
            </a:solidFill>
            <a:prstDash val="solid"/>
          </a:ln>
        </p:spPr>
      </p:sp>
      <p:pic>
        <p:nvPicPr>
          <p:cNvPr id="12" name="QR code" descr="QR code for the lesson link">    </p:cNvPr>
          <p:cNvPicPr>
            <a:picLocks noChangeAspect="1"/>
          </p:cNvPicPr>
          <p:nvPr/>
        </p:nvPicPr>
        <p:blipFill>
          <a:blip r:embed="rId1"/>
          <a:stretch>
            <a:fillRect/>
          </a:stretch>
        </p:blipFill>
        <p:spPr>
          <a:xfrm>
            <a:off x="8686800" y="1645920"/>
            <a:ext cx="2560320" cy="2560320"/>
          </a:xfrm>
          <a:prstGeom prst="rect">
            <a:avLst/>
          </a:prstGeom>
        </p:spPr>
      </p:pic>
      <p:sp>
        <p:nvSpPr>
          <p:cNvPr id="13" name="Text 10"/>
          <p:cNvSpPr txBox="1"/>
          <p:nvPr/>
        </p:nvSpPr>
        <p:spPr>
          <a:xfrm>
            <a:off x="8549640" y="4297680"/>
            <a:ext cx="2834640" cy="1143000"/>
          </a:xfrm>
          <a:prstGeom prst="rect">
            <a:avLst/>
          </a:prstGeom>
          <a:noFill/>
          <a:ln/>
        </p:spPr>
        <p:txBody>
          <a:bodyPr wrap="square" lIns="0" tIns="0" rIns="0" bIns="0" rtlCol="0" anchor="t"/>
          <a:lstStyle/>
          <a:p>
            <a:pPr algn="ctr" indent="0" marL="0">
              <a:buNone/>
            </a:pPr>
            <a:r>
              <a:rPr lang="en-US" sz="1200" dirty="0">
                <a:solidFill>
                  <a:schemeClr val="tx1"/>
                </a:solidFill>
              </a:rPr>
              <a:t>Scan the QR code, or go to</a:t>
            </a:r>
            <a:endParaRPr lang="en-US" sz="1200" dirty="0"/>
          </a:p>
          <a:p>
            <a:pPr algn="ctr" indent="0" marL="0">
              <a:buNone/>
            </a:pPr>
            <a:r>
              <a:rPr lang="en-US" sz="1200" b="1" dirty="0">
                <a:solidFill>
                  <a:schemeClr val="tx1"/>
                </a:solidFill>
              </a:rPr>
              <a:t>mytekdev.com/try/chimelab?lesson=same-bounces-different-mood</a:t>
            </a:r>
            <a:endParaRPr lang="en-US" sz="12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Which notes did the pegs play?</a:t>
            </a:r>
            <a:endParaRPr lang="en-US" sz="3600" dirty="0"/>
          </a:p>
        </p:txBody>
      </p:sp>
      <p:pic>
        <p:nvPicPr>
          <p:cNvPr id="3" name="Which notes did the pegs play?" descr="Which notes did the pegs play?">    </p:cNvPr>
          <p:cNvPicPr>
            <a:picLocks noChangeAspect="1"/>
          </p:cNvPicPr>
          <p:nvPr/>
        </p:nvPicPr>
        <p:blipFill>
          <a:blip r:embed="rId1"/>
          <a:stretch>
            <a:fillRect/>
          </a:stretch>
        </p:blipFill>
        <p:spPr>
          <a:xfrm>
            <a:off x="3321794" y="1417320"/>
            <a:ext cx="5517931" cy="3200400"/>
          </a:xfrm>
          <a:prstGeom prst="rect">
            <a:avLst/>
          </a:prstGeom>
        </p:spPr>
      </p:pic>
      <p:sp>
        <p:nvSpPr>
          <p:cNvPr id="4" name="Caption"/>
          <p:cNvSpPr txBox="1"/>
          <p:nvPr/>
        </p:nvSpPr>
        <p:spPr>
          <a:xfrm>
            <a:off x="548640" y="5257800"/>
            <a:ext cx="11064240" cy="640080"/>
          </a:xfrm>
          <a:prstGeom prst="rect">
            <a:avLst/>
          </a:prstGeom>
          <a:noFill/>
          <a:ln/>
        </p:spPr>
        <p:txBody>
          <a:bodyPr wrap="square" lIns="0" tIns="0" rIns="0" bIns="0" rtlCol="0" anchor="ctr"/>
          <a:lstStyle/>
          <a:p>
            <a:pPr indent="0" marL="0">
              <a:buNone/>
            </a:pPr>
            <a:r>
              <a:rPr lang="en-US" sz="1800" dirty="0">
                <a:solidFill>
                  <a:schemeClr val="tx1"/>
                </a:solidFill>
              </a:rPr>
              <a:t>Stats lists the pegs by note: W1 C, W2 D, W3 E. Change the scale and the names change.</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Match a mood</a:t>
            </a:r>
            <a:endParaRPr lang="en-US" sz="3600" dirty="0"/>
          </a:p>
        </p:txBody>
      </p:sp>
      <p:sp>
        <p:nvSpPr>
          <p:cNvPr id="3" name="Shape 1"/>
          <p:cNvSpPr/>
          <p:nvPr/>
        </p:nvSpPr>
        <p:spPr>
          <a:xfrm>
            <a:off x="548640" y="1463040"/>
            <a:ext cx="3444240" cy="3200400"/>
          </a:xfrm>
          <a:prstGeom prst="roundRect">
            <a:avLst>
              <a:gd name="adj" fmla="val 4286"/>
            </a:avLst>
          </a:prstGeom>
          <a:solidFill>
            <a:schemeClr val="bg2"/>
          </a:solidFill>
          <a:ln w="12700">
            <a:solidFill>
              <a:schemeClr val="bg2"/>
            </a:solidFill>
            <a:prstDash val="solid"/>
          </a:ln>
        </p:spPr>
      </p:sp>
      <p:sp>
        <p:nvSpPr>
          <p:cNvPr id="4" name="Text 2"/>
          <p:cNvSpPr txBox="1"/>
          <p:nvPr/>
        </p:nvSpPr>
        <p:spPr>
          <a:xfrm>
            <a:off x="86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1</a:t>
            </a:r>
            <a:endParaRPr lang="en-US" sz="1800" dirty="0"/>
          </a:p>
        </p:txBody>
      </p:sp>
      <p:sp>
        <p:nvSpPr>
          <p:cNvPr id="5" name="Text 3"/>
          <p:cNvSpPr txBox="1"/>
          <p:nvPr/>
        </p:nvSpPr>
        <p:spPr>
          <a:xfrm>
            <a:off x="86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Pick a mood card. Do not show anyone.</a:t>
            </a:r>
            <a:endParaRPr lang="en-US" sz="2600" dirty="0"/>
          </a:p>
        </p:txBody>
      </p:sp>
      <p:sp>
        <p:nvSpPr>
          <p:cNvPr id="6" name="Shape 4"/>
          <p:cNvSpPr/>
          <p:nvPr/>
        </p:nvSpPr>
        <p:spPr>
          <a:xfrm>
            <a:off x="4358640" y="1463040"/>
            <a:ext cx="3444240" cy="3200400"/>
          </a:xfrm>
          <a:prstGeom prst="roundRect">
            <a:avLst>
              <a:gd name="adj" fmla="val 4286"/>
            </a:avLst>
          </a:prstGeom>
          <a:solidFill>
            <a:schemeClr val="bg2"/>
          </a:solidFill>
          <a:ln w="12700">
            <a:solidFill>
              <a:schemeClr val="bg2"/>
            </a:solidFill>
            <a:prstDash val="solid"/>
          </a:ln>
        </p:spPr>
      </p:sp>
      <p:sp>
        <p:nvSpPr>
          <p:cNvPr id="7" name="Text 5"/>
          <p:cNvSpPr txBox="1"/>
          <p:nvPr/>
        </p:nvSpPr>
        <p:spPr>
          <a:xfrm>
            <a:off x="467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2</a:t>
            </a:r>
            <a:endParaRPr lang="en-US" sz="1800" dirty="0"/>
          </a:p>
        </p:txBody>
      </p:sp>
      <p:sp>
        <p:nvSpPr>
          <p:cNvPr id="8" name="Text 6"/>
          <p:cNvSpPr txBox="1"/>
          <p:nvPr/>
        </p:nvSpPr>
        <p:spPr>
          <a:xfrm>
            <a:off x="467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Choose the scale, sounds and gravity that fit it.</a:t>
            </a:r>
            <a:endParaRPr lang="en-US" sz="2600" dirty="0"/>
          </a:p>
        </p:txBody>
      </p:sp>
      <p:sp>
        <p:nvSpPr>
          <p:cNvPr id="9" name="Shape 7"/>
          <p:cNvSpPr/>
          <p:nvPr/>
        </p:nvSpPr>
        <p:spPr>
          <a:xfrm>
            <a:off x="8168640" y="1463040"/>
            <a:ext cx="3444240" cy="3200400"/>
          </a:xfrm>
          <a:prstGeom prst="roundRect">
            <a:avLst>
              <a:gd name="adj" fmla="val 4286"/>
            </a:avLst>
          </a:prstGeom>
          <a:solidFill>
            <a:schemeClr val="bg2"/>
          </a:solidFill>
          <a:ln w="12700">
            <a:solidFill>
              <a:schemeClr val="bg2"/>
            </a:solidFill>
            <a:prstDash val="solid"/>
          </a:ln>
        </p:spPr>
      </p:sp>
      <p:sp>
        <p:nvSpPr>
          <p:cNvPr id="10" name="Text 8"/>
          <p:cNvSpPr txBox="1"/>
          <p:nvPr/>
        </p:nvSpPr>
        <p:spPr>
          <a:xfrm>
            <a:off x="8488680" y="1691640"/>
            <a:ext cx="2804160" cy="457200"/>
          </a:xfrm>
          <a:prstGeom prst="rect">
            <a:avLst/>
          </a:prstGeom>
          <a:noFill/>
          <a:ln/>
        </p:spPr>
        <p:txBody>
          <a:bodyPr wrap="square" lIns="0" tIns="0" rIns="0" bIns="0" rtlCol="0" anchor="ctr"/>
          <a:lstStyle/>
          <a:p>
            <a:pPr indent="0" marL="0">
              <a:buNone/>
            </a:pPr>
            <a:r>
              <a:rPr lang="en-US" sz="1800" b="1" dirty="0">
                <a:solidFill>
                  <a:schemeClr val="tx2"/>
                </a:solidFill>
              </a:rPr>
              <a:t>Rule 3</a:t>
            </a:r>
            <a:endParaRPr lang="en-US" sz="1800" dirty="0"/>
          </a:p>
        </p:txBody>
      </p:sp>
      <p:sp>
        <p:nvSpPr>
          <p:cNvPr id="11" name="Text 9"/>
          <p:cNvSpPr txBox="1"/>
          <p:nvPr/>
        </p:nvSpPr>
        <p:spPr>
          <a:xfrm>
            <a:off x="8488680" y="2240280"/>
            <a:ext cx="2804160" cy="2194560"/>
          </a:xfrm>
          <a:prstGeom prst="rect">
            <a:avLst/>
          </a:prstGeom>
          <a:noFill/>
          <a:ln/>
        </p:spPr>
        <p:txBody>
          <a:bodyPr wrap="square" lIns="0" tIns="0" rIns="0" bIns="0" rtlCol="0" anchor="t"/>
          <a:lstStyle/>
          <a:p>
            <a:pPr indent="0" marL="0">
              <a:buNone/>
            </a:pPr>
            <a:r>
              <a:rPr lang="en-US" sz="2600" b="1" dirty="0">
                <a:solidFill>
                  <a:schemeClr val="tx1"/>
                </a:solidFill>
              </a:rPr>
              <a:t>Record a take. Can a partner guess your mood?</a:t>
            </a:r>
            <a:endParaRPr lang="en-US" sz="2600" dirty="0"/>
          </a:p>
        </p:txBody>
      </p:sp>
      <p:sp>
        <p:nvSpPr>
          <p:cNvPr id="12" name="Caption"/>
          <p:cNvSpPr txBox="1"/>
          <p:nvPr/>
        </p:nvSpPr>
        <p:spPr>
          <a:xfrm>
            <a:off x="548640" y="4983480"/>
            <a:ext cx="11064240" cy="640080"/>
          </a:xfrm>
          <a:prstGeom prst="rect">
            <a:avLst/>
          </a:prstGeom>
          <a:noFill/>
          <a:ln/>
        </p:spPr>
        <p:txBody>
          <a:bodyPr wrap="square" lIns="0" tIns="0" rIns="0" bIns="0" rtlCol="0" anchor="ctr"/>
          <a:lstStyle/>
          <a:p>
            <a:pPr indent="0" marL="0">
              <a:buNone/>
            </a:pPr>
            <a:r>
              <a:rPr lang="en-US" sz="1800" dirty="0">
                <a:solidFill>
                  <a:schemeClr val="tx1"/>
                </a:solidFill>
              </a:rPr>
              <a:t>Write why you chose each setting.</a:t>
            </a:r>
            <a:endParaRPr lang="en-US" sz="18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Same bounces, different mood</a:t>
            </a:r>
            <a:endParaRPr lang="en-US" sz="3600" dirty="0"/>
          </a:p>
        </p:txBody>
      </p:sp>
      <p:sp>
        <p:nvSpPr>
          <p:cNvPr id="3" name="Question"/>
          <p:cNvSpPr txBox="1"/>
          <p:nvPr/>
        </p:nvSpPr>
        <p:spPr>
          <a:xfrm>
            <a:off x="548640" y="1554480"/>
            <a:ext cx="10972800" cy="3291840"/>
          </a:xfrm>
          <a:prstGeom prst="rect">
            <a:avLst/>
          </a:prstGeom>
          <a:noFill/>
          <a:ln/>
        </p:spPr>
        <p:txBody>
          <a:bodyPr wrap="square" lIns="0" tIns="0" rIns="0" bIns="0" rtlCol="0" anchor="ctr"/>
          <a:lstStyle/>
          <a:p>
            <a:pPr indent="0" marL="0">
              <a:buNone/>
            </a:pPr>
            <a:r>
              <a:rPr lang="en-US" sz="4000" b="1" dirty="0">
                <a:solidFill>
                  <a:schemeClr val="tx1"/>
                </a:solidFill>
              </a:rPr>
              <a:t>How can the same rhythm feel happy, sad or spooky?</a:t>
            </a:r>
            <a:endParaRPr lang="en-US" sz="4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800" b="1" dirty="0">
                <a:solidFill>
                  <a:schemeClr val="accent1"/>
                </a:solidFill>
              </a:rPr>
              <a:t>Back to our question</a:t>
            </a:r>
            <a:endParaRPr lang="en-US" sz="1800" dirty="0"/>
          </a:p>
        </p:txBody>
      </p:sp>
      <p:sp>
        <p:nvSpPr>
          <p:cNvPr id="3" name="Essential question"/>
          <p:cNvSpPr txBox="1"/>
          <p:nvPr/>
        </p:nvSpPr>
        <p:spPr>
          <a:xfrm>
            <a:off x="548640" y="2011680"/>
            <a:ext cx="10515600" cy="2377440"/>
          </a:xfrm>
          <a:prstGeom prst="rect">
            <a:avLst/>
          </a:prstGeom>
          <a:noFill/>
          <a:ln/>
        </p:spPr>
        <p:txBody>
          <a:bodyPr wrap="square" lIns="0" tIns="0" rIns="0" bIns="0" rtlCol="0" anchor="t"/>
          <a:lstStyle/>
          <a:p>
            <a:pPr indent="0" marL="0">
              <a:buNone/>
            </a:pPr>
            <a:r>
              <a:rPr lang="en-US" sz="4000" b="1" dirty="0">
                <a:solidFill>
                  <a:schemeClr val="bg1"/>
                </a:solidFill>
              </a:rPr>
              <a:t>How can the same rhythm feel happy, sad or spooky?</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le"/>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3600" b="1" dirty="0">
                <a:solidFill>
                  <a:schemeClr val="tx1"/>
                </a:solidFill>
              </a:rPr>
              <a:t>Exit ticket</a:t>
            </a:r>
            <a:endParaRPr lang="en-US" sz="36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600" dirty="0">
                <a:solidFill>
                  <a:schemeClr val="tx1"/>
                </a:solidFill>
              </a:rPr>
              <a:t>Answer on your own, on your exit ticket or in your notebook.</a:t>
            </a:r>
            <a:endParaRPr lang="en-US" sz="1600" dirty="0"/>
          </a:p>
        </p:txBody>
      </p:sp>
      <p:sp>
        <p:nvSpPr>
          <p:cNvPr id="4" name="Exit ticket questions"/>
          <p:cNvSpPr txBox="1"/>
          <p:nvPr/>
        </p:nvSpPr>
        <p:spPr>
          <a:xfrm>
            <a:off x="548640" y="1691640"/>
            <a:ext cx="11064240" cy="4480560"/>
          </a:xfrm>
          <a:prstGeom prst="rect">
            <a:avLst/>
          </a:prstGeom>
          <a:noFill/>
          <a:ln/>
        </p:spPr>
        <p:txBody>
          <a:bodyPr wrap="square" lIns="0" tIns="0" rIns="0" bIns="0" rtlCol="0" anchor="t">
            <a:normAutofit/>
          </a:bodyPr>
          <a:lstStyle/>
          <a:p>
            <a:pPr indent="0" marL="0">
              <a:buNone/>
            </a:pPr>
            <a:r>
              <a:rPr lang="en-US" sz="2000" b="1" dirty="0">
                <a:solidFill>
                  <a:schemeClr val="tx1"/>
                </a:solidFill>
              </a:rPr>
              <a:t>1. You change Scale from Major to Minor. What changes?</a:t>
            </a:r>
            <a:endParaRPr lang="en-US" sz="2000" dirty="0"/>
          </a:p>
          <a:p>
            <a:pPr indent="0" marL="0">
              <a:buNone/>
            </a:pPr>
            <a:r>
              <a:rPr lang="en-US" sz="1800" dirty="0">
                <a:solidFill>
                  <a:schemeClr val="tx1"/>
                </a:solidFill>
              </a:rPr>
              <a:t>    A.  where the balls bounce</a:t>
            </a:r>
            <a:endParaRPr lang="en-US" sz="2000" dirty="0"/>
          </a:p>
          <a:p>
            <a:pPr indent="0" marL="0">
              <a:buNone/>
            </a:pPr>
            <a:r>
              <a:rPr lang="en-US" sz="1800" dirty="0">
                <a:solidFill>
                  <a:schemeClr val="tx1"/>
                </a:solidFill>
              </a:rPr>
              <a:t>    B.  which notes the pegs play</a:t>
            </a:r>
            <a:endParaRPr lang="en-US" sz="2000" dirty="0"/>
          </a:p>
          <a:p>
            <a:pPr indent="0" marL="0">
              <a:buNone/>
            </a:pPr>
            <a:r>
              <a:rPr lang="en-US" sz="1800" dirty="0">
                <a:solidFill>
                  <a:schemeClr val="tx1"/>
                </a:solidFill>
              </a:rPr>
              <a:t>    C.  how fast the balls fall</a:t>
            </a:r>
            <a:endParaRPr lang="en-US" sz="2000" dirty="0"/>
          </a:p>
          <a:p>
            <a:pPr indent="0" marL="0">
              <a:spcBef>
                <a:spcPts val="1400"/>
              </a:spcBef>
              <a:buNone/>
            </a:pPr>
            <a:r>
              <a:rPr lang="en-US" sz="2000" b="1" dirty="0">
                <a:solidFill>
                  <a:schemeClr val="tx1"/>
                </a:solidFill>
              </a:rPr>
              <a:t>2. How many notes are in one octave of the Major pentatonic scale?</a:t>
            </a:r>
            <a:endParaRPr lang="en-US" sz="2000" dirty="0"/>
          </a:p>
          <a:p>
            <a:pPr indent="0" marL="0">
              <a:buNone/>
            </a:pPr>
            <a:r>
              <a:rPr lang="en-US" sz="1800" dirty="0">
                <a:solidFill>
                  <a:schemeClr val="tx1"/>
                </a:solidFill>
              </a:rPr>
              <a:t>    A.  5</a:t>
            </a:r>
            <a:endParaRPr lang="en-US" sz="2000" dirty="0"/>
          </a:p>
          <a:p>
            <a:pPr indent="0" marL="0">
              <a:buNone/>
            </a:pPr>
            <a:r>
              <a:rPr lang="en-US" sz="1800" dirty="0">
                <a:solidFill>
                  <a:schemeClr val="tx1"/>
                </a:solidFill>
              </a:rPr>
              <a:t>    B.  7</a:t>
            </a:r>
            <a:endParaRPr lang="en-US" sz="2000" dirty="0"/>
          </a:p>
          <a:p>
            <a:pPr indent="0" marL="0">
              <a:buNone/>
            </a:pPr>
            <a:r>
              <a:rPr lang="en-US" sz="1800" dirty="0">
                <a:solidFill>
                  <a:schemeClr val="tx1"/>
                </a:solidFill>
              </a:rPr>
              <a:t>    C.  12</a:t>
            </a:r>
            <a:endParaRPr lang="en-US" sz="2000" dirty="0"/>
          </a:p>
          <a:p>
            <a:pPr indent="0" marL="0">
              <a:spcBef>
                <a:spcPts val="1400"/>
              </a:spcBef>
              <a:buNone/>
            </a:pPr>
            <a:r>
              <a:rPr lang="en-US" sz="2000" b="1" dirty="0">
                <a:solidFill>
                  <a:schemeClr val="tx1"/>
                </a:solidFill>
              </a:rPr>
              <a:t>3. Name two settings you chose for your mood card, and how each one helped the mood.</a:t>
            </a:r>
            <a:endParaRPr lang="en-US" sz="2000" dirty="0"/>
          </a:p>
        </p:txBody>
      </p:sp>
      <p:sp>
        <p:nvSpPr>
          <p:cNvPr id="25" name="Slide Number Placeholder 0"/>
          <p:cNvSpPr>
            <a:spLocks noGrp="1"/>
          </p:cNvSpPr>
          <p:nvPr>
            <p:ph type="sldNum" sz="quarter" idx="4294967295"/>
          </p:nvPr>
        </p:nvSpPr>
        <p:spPr>
          <a:xfrm>
            <a:off x="1115568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Office Theme">
  <a:themeElements>
    <a:clrScheme name="Lesson plan">
      <a:dk1>
        <a:srgbClr val="0B1220"/>
      </a:dk1>
      <a:lt1>
        <a:srgbClr val="FFFFFF"/>
      </a:lt1>
      <a:dk2>
        <a:srgbClr val="1F6F8B"/>
      </a:dk2>
      <a:lt2>
        <a:srgbClr val="EEF6EF"/>
      </a:lt2>
      <a:accent1>
        <a:srgbClr val="2FE0C4"/>
      </a:accent1>
      <a:accent2>
        <a:srgbClr val="1F6F8B"/>
      </a:accent2>
      <a:accent3>
        <a:srgbClr val="D9465A"/>
      </a:accent3>
      <a:accent4>
        <a:srgbClr val="F2B84B"/>
      </a:accent4>
      <a:accent5>
        <a:srgbClr val="4A90D9"/>
      </a:accent5>
      <a:accent6>
        <a:srgbClr val="8A5CC7"/>
      </a:accent6>
      <a:hlink>
        <a:srgbClr val="1A73E8"/>
      </a:hlink>
      <a:folHlink>
        <a:srgbClr val="6B4FA1"/>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mytekDev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Chime Lab: Same Bounces, Different Mood</dc:title>
  <dc:subject>PptxGenJS Presentation</dc:subject>
  <dc:creator>mytekDev</dc:creator>
  <cp:lastModifiedBy>mytekDev</cp:lastModifiedBy>
  <cp:revision>1</cp:revision>
  <dcterms:created xsi:type="dcterms:W3CDTF">2026-10-05T15:40:31Z</dcterms:created>
  <dcterms:modified xsi:type="dcterms:W3CDTF">2026-10-05T15:40:31Z</dcterms:modified>
</cp:coreProperties>
</file>