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9eedac1-f6b2-395b-c1b2-abd24f3afb34}">
          <p14:sldIdLst>
            <p14:sldId id="256"/>
            <p14:sldId id="257"/>
            <p14:sldId id="258"/>
          </p14:sldIdLst>
        </p14:section>
        <p14:section name="Warm-up" id="{0924c5fd-442d-dfdb-9285-0dfc8011747e}">
          <p14:sldIdLst>
            <p14:sldId id="259"/>
          </p14:sldIdLst>
        </p14:section>
        <p14:section name="Direct instruction (I do)" id="{580c5951-9613-0b14-a21e-bebef124214d}">
          <p14:sldIdLst>
            <p14:sldId id="260"/>
            <p14:sldId id="261"/>
            <p14:sldId id="262"/>
            <p14:sldId id="263"/>
          </p14:sldIdLst>
        </p14:section>
        <p14:section name="Guided practice (We do)" id="{68abdb37-be12-7f00-d6ac-826f9a18b117}">
          <p14:sldIdLst>
            <p14:sldId id="264"/>
          </p14:sldIdLst>
        </p14:section>
        <p14:section name="Independent practice (You do)" id="{090c7e4f-5a8f-002c-a086-4a506bef1258}">
          <p14:sldIdLst>
            <p14:sldId id="265"/>
          </p14:sldIdLst>
        </p14:section>
        <p14:section name="Closure" id="{94b52537-49fb-248e-366d-291ec77e5c22}">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Three creatures circle in a pond: a snake coils into a ring, a lizard just closes one, and a fish only makes a C. Students look under the skin and find that each body is a chain of joints, every joint following the one ahead and bending only so far. They add up the angles, predict which bodies can curl all the way around, and then find how flexible the fish must be to close its 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Three creatures, a fish, a snake and a lizard, swim in tight circles: each one's brain says drift slowly and keep curving right, as hard as it can. A short guide runs along the bottom; tell students to do its first step only, then wait. Ask: "All three swim in a tight circle. Why can't the fish make a 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slide. Then, on the projector, open Skeleton in the rail on the left and pick Bones: each creature is a chain of dots. Say the rule: every dot follows the dot ahead and stays the same distance behind it, and that one rule, repeated down the chain, is the whole animation. Then show that each joint can bend only so far: open Body and point to Flexibility, which runs from about 13 degrees per joint at the left to about 42 at the right. Work the fish on the board: 12 joints make 11 bends; at its flexibility each bends about 24 degrees; 11 x 24 = 264 degrees, less than the 360 of a full circle, so the fish cannot close a ring however hard it turns.
Watch for: Students multiply by the joints: 12 x 24 = 288. The bends are the gaps between the dots, so there is one fewer bend than joints.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23. Together, students work out the snake (26 joints, so 25 bends, at about 29 degrees: 25 x 29 = 725 degrees, two whole circles) and the lizard (16 joints, so 15 bends, at about 26 degrees: 15 x 26 = 390 degrees, just over one circle). They write yes or no for a full ring before looking. Then everyone looks in Bones: the snake's bend adds up to about two circles, so it wraps around on itself; the lizard just closes its ring; the fish makes a C. Before moving on, check that every table has all three 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23 to 37. Walk the room and ask the questions under What to look for. Students select the fish (click it, or its number at the top), open Body and change one slider at a time: Flexibility (to the right) or Length (more joints). After each change they count the joints (the dots in Bones), read the degrees per joint from the slider table on the worksheet, work out the new total, and check it in Bones. A fish curls all the way around once its total passes 360: at its length, Flexibility about seven tenths of the way along, where each joint bends about 33 degrees (11 x 33 = 363); or at its flexibility, about 16 joints (15 x 24 = 360). Students who finish make the stiffest fish that still closes its ring.
Watch for: `Length` has disappeared from Body: the student pressed `Edit skeleton`, which hides the simple sliders. `Reset to sliders` brings them back.
Watch for: The slider changed the snake or the lizard. Body changes only the selected creature: click 1 at the top and check the name box says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Ask the essential question again: one rule, follow the joint ahead and bend no more than so far, repeated for every joint, makes swimming, slithering and coiling.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Creature Lab: How Far Can a Body Bend?</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Creature Lab: How Far Can a Body Bend?</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596292" y="3429000"/>
            <a:ext cx="4729655"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can one small rule make a whole body move?</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describe a creature's body as a chain of joints that each follow the joint ahead.</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add the bend at each joint to find how far the whole body can bend.</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whether a body can curl into a full circle (360 degrees), then test the prediction.</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change a creature's flexibility or length so that it can curl all the way around.</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All three swim in a tight circle. Why can't the fish make a ring?</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joint</a:t>
            </a:r>
            <a:endParaRPr lang="en-US" sz="1800" dirty="0"/>
          </a:p>
          <a:p>
            <a:pPr indent="0" marL="0">
              <a:spcAft>
                <a:spcPts val="400"/>
              </a:spcAft>
              <a:buNone/>
            </a:pPr>
            <a:r>
              <a:rPr lang="en-US" sz="1400" dirty="0">
                <a:solidFill>
                  <a:schemeClr val="tx1"/>
                </a:solidFill>
              </a:rPr>
              <a:t>One of the dots in a creature's skeleton. Each joint follows the one in front of it.</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chain</a:t>
            </a:r>
            <a:endParaRPr lang="en-US" sz="1800" dirty="0"/>
          </a:p>
          <a:p>
            <a:pPr indent="0" marL="0">
              <a:spcAft>
                <a:spcPts val="400"/>
              </a:spcAft>
              <a:buNone/>
            </a:pPr>
            <a:r>
              <a:rPr lang="en-US" sz="1400" dirty="0">
                <a:solidFill>
                  <a:schemeClr val="tx1"/>
                </a:solidFill>
              </a:rPr>
              <a:t>Joints joined one after another, like the links of a necklace.</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rule</a:t>
            </a:r>
            <a:endParaRPr lang="en-US" sz="1800" dirty="0"/>
          </a:p>
          <a:p>
            <a:pPr indent="0" marL="0">
              <a:spcAft>
                <a:spcPts val="400"/>
              </a:spcAft>
              <a:buNone/>
            </a:pPr>
            <a:r>
              <a:rPr lang="en-US" sz="1400" dirty="0">
                <a:solidFill>
                  <a:schemeClr val="tx1"/>
                </a:solidFill>
              </a:rPr>
              <a:t>An instruction a computer follows every time. Here: stay the same distance behind the joint ahead.</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angle</a:t>
            </a:r>
            <a:endParaRPr lang="en-US" sz="1800" dirty="0"/>
          </a:p>
          <a:p>
            <a:pPr indent="0" marL="0">
              <a:spcAft>
                <a:spcPts val="400"/>
              </a:spcAft>
              <a:buNone/>
            </a:pPr>
            <a:r>
              <a:rPr lang="en-US" sz="1400" dirty="0">
                <a:solidFill>
                  <a:schemeClr val="tx1"/>
                </a:solidFill>
              </a:rPr>
              <a:t>How much something turns, measured in degrees. A full turn is 360 degrees.</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bend</a:t>
            </a:r>
            <a:endParaRPr lang="en-US" sz="1800" dirty="0"/>
          </a:p>
          <a:p>
            <a:pPr indent="0" marL="0">
              <a:spcAft>
                <a:spcPts val="400"/>
              </a:spcAft>
              <a:buNone/>
            </a:pPr>
            <a:r>
              <a:rPr lang="en-US" sz="1400" dirty="0">
                <a:solidFill>
                  <a:schemeClr val="tx1"/>
                </a:solidFill>
              </a:rPr>
              <a:t>The angle between two links of the chain. Each joint can bend only so far.</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flexibility</a:t>
            </a:r>
            <a:endParaRPr lang="en-US" sz="1800" dirty="0"/>
          </a:p>
          <a:p>
            <a:pPr indent="0" marL="0">
              <a:spcAft>
                <a:spcPts val="400"/>
              </a:spcAft>
              <a:buNone/>
            </a:pPr>
            <a:r>
              <a:rPr lang="en-US" sz="1400" dirty="0">
                <a:solidFill>
                  <a:schemeClr val="tx1"/>
                </a:solidFill>
              </a:rPr>
              <a:t>How far each joint can bend. Low is stiff, like a fish; high is floppy, like a snake.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Under the skin: a chain</a:t>
            </a:r>
            <a:endParaRPr lang="en-US" sz="3600" dirty="0"/>
          </a:p>
        </p:txBody>
      </p:sp>
      <p:pic>
        <p:nvPicPr>
          <p:cNvPr id="3" name="Under the skin: a chain" descr="Under the skin: a chain">    </p:cNvPr>
          <p:cNvPicPr>
            <a:picLocks noChangeAspect="1"/>
          </p:cNvPicPr>
          <p:nvPr/>
        </p:nvPicPr>
        <p:blipFill>
          <a:blip r:embed="rId1"/>
          <a:stretch>
            <a:fillRect/>
          </a:stretch>
        </p:blipFill>
        <p:spPr>
          <a:xfrm>
            <a:off x="3321794" y="1417320"/>
            <a:ext cx="5517931"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Every dot follows the dot ahead and stays the same distance behind it. That one rule moves the whole body.</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Each joint bends only so far</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13°</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Flexibility all the way left</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42°</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Flexibility all the way right</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bends add up. 360 degrees is a full circle.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Add up the fish</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11 bends</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12 joints make 11 bends</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11 x 24° = 264°</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less than 360°: no ring</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fish can curl only about three quarters of the way around.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predict, then look</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Work out the snake's bend: 25 bends x 29°.</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Work out the lizard's: 15 bends x 26°.</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Predict: which ones make a full ring?</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Open Skeleton and pick Bones. Were you right?</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mytekdev.com/try/creaturelab?lesson=how-far-can-a-body-bend</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Close the fish's ring</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Pick the fish. Open Body.</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Change Flexibility or Length, one at a time.</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Find a fish that curls all the way around.</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Work out the bend first, then check it in Bones.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One rule</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How can one small rule make a whole body move?</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can one small rule make a whole body move?</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A creature has 10 joints. How many bends does it have?</a:t>
            </a:r>
            <a:endParaRPr lang="en-US" sz="2000" dirty="0"/>
          </a:p>
          <a:p>
            <a:pPr indent="0" marL="0">
              <a:buNone/>
            </a:pPr>
            <a:r>
              <a:rPr lang="en-US" sz="1800" dirty="0">
                <a:solidFill>
                  <a:schemeClr val="tx1"/>
                </a:solidFill>
              </a:rPr>
              <a:t>    A.  10</a:t>
            </a:r>
            <a:endParaRPr lang="en-US" sz="2000" dirty="0"/>
          </a:p>
          <a:p>
            <a:pPr indent="0" marL="0">
              <a:buNone/>
            </a:pPr>
            <a:r>
              <a:rPr lang="en-US" sz="1800" dirty="0">
                <a:solidFill>
                  <a:schemeClr val="tx1"/>
                </a:solidFill>
              </a:rPr>
              <a:t>    B.  9</a:t>
            </a:r>
            <a:endParaRPr lang="en-US" sz="2000" dirty="0"/>
          </a:p>
          <a:p>
            <a:pPr indent="0" marL="0">
              <a:buNone/>
            </a:pPr>
            <a:r>
              <a:rPr lang="en-US" sz="1800" dirty="0">
                <a:solidFill>
                  <a:schemeClr val="tx1"/>
                </a:solidFill>
              </a:rPr>
              <a:t>    C.  11</a:t>
            </a:r>
            <a:endParaRPr lang="en-US" sz="2000" dirty="0"/>
          </a:p>
          <a:p>
            <a:pPr indent="0" marL="0">
              <a:spcBef>
                <a:spcPts val="1400"/>
              </a:spcBef>
              <a:buNone/>
            </a:pPr>
            <a:r>
              <a:rPr lang="en-US" sz="2000" b="1" dirty="0">
                <a:solidFill>
                  <a:schemeClr val="tx1"/>
                </a:solidFill>
              </a:rPr>
              <a:t>2. A creature has 20 bends, and each can bend 20 degrees. Can it curl into a full circle?</a:t>
            </a:r>
            <a:endParaRPr lang="en-US" sz="2000" dirty="0"/>
          </a:p>
          <a:p>
            <a:pPr indent="0" marL="0">
              <a:buNone/>
            </a:pPr>
            <a:r>
              <a:rPr lang="en-US" sz="1800" dirty="0">
                <a:solidFill>
                  <a:schemeClr val="tx1"/>
                </a:solidFill>
              </a:rPr>
              <a:t>    A.  yes: 400 degrees is more than 360</a:t>
            </a:r>
            <a:endParaRPr lang="en-US" sz="2000" dirty="0"/>
          </a:p>
          <a:p>
            <a:pPr indent="0" marL="0">
              <a:buNone/>
            </a:pPr>
            <a:r>
              <a:rPr lang="en-US" sz="1800" dirty="0">
                <a:solidFill>
                  <a:schemeClr val="tx1"/>
                </a:solidFill>
              </a:rPr>
              <a:t>    B.  no: 40 degrees is too little</a:t>
            </a:r>
            <a:endParaRPr lang="en-US" sz="2000" dirty="0"/>
          </a:p>
          <a:p>
            <a:pPr indent="0" marL="0">
              <a:buNone/>
            </a:pPr>
            <a:r>
              <a:rPr lang="en-US" sz="1800" dirty="0">
                <a:solidFill>
                  <a:schemeClr val="tx1"/>
                </a:solidFill>
              </a:rPr>
              <a:t>    C.  no: 20 is less than 360</a:t>
            </a:r>
            <a:endParaRPr lang="en-US" sz="2000" dirty="0"/>
          </a:p>
          <a:p>
            <a:pPr indent="0" marL="0">
              <a:spcBef>
                <a:spcPts val="1400"/>
              </a:spcBef>
              <a:buNone/>
            </a:pPr>
            <a:r>
              <a:rPr lang="en-US" sz="2000" b="1" dirty="0">
                <a:solidFill>
                  <a:schemeClr val="tx1"/>
                </a:solidFill>
              </a:rPr>
              <a:t>3. A fish cannot close its ring. Name two different changes that could help, and say why each one works.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0B2A3A"/>
      </a:dk1>
      <a:lt1>
        <a:srgbClr val="FFFFFF"/>
      </a:lt1>
      <a:dk2>
        <a:srgbClr val="0F766E"/>
      </a:dk2>
      <a:lt2>
        <a:srgbClr val="EEF6EF"/>
      </a:lt2>
      <a:accent1>
        <a:srgbClr val="5EE6C8"/>
      </a:accent1>
      <a:accent2>
        <a:srgbClr val="0F766E"/>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Creature Lab: How Far Can a Body Bend?</dc:title>
  <dc:subject>PptxGenJS Presentation</dc:subject>
  <dc:creator>mytekDev</dc:creator>
  <cp:lastModifiedBy>mytekDev</cp:lastModifiedBy>
  <cp:revision>1</cp:revision>
  <dcterms:created xsi:type="dcterms:W3CDTF">2026-10-05T19:52:47Z</dcterms:created>
  <dcterms:modified xsi:type="dcterms:W3CDTF">2026-10-05T19:52:47Z</dcterms:modified>
</cp:coreProperties>
</file>