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620170fc-ce58-f180-052e-f09cb4ffb4fa}">
          <p14:sldIdLst>
            <p14:sldId id="256"/>
            <p14:sldId id="257"/>
            <p14:sldId id="258"/>
          </p14:sldIdLst>
        </p14:section>
        <p14:section name="Warm-up" id="{0f5ea885-fd08-cf99-9798-9604f80f2749}">
          <p14:sldIdLst>
            <p14:sldId id="259"/>
          </p14:sldIdLst>
        </p14:section>
        <p14:section name="Direct instruction (I do)" id="{e259317d-13a1-3740-3a17-a9f665b8eb2f}">
          <p14:sldIdLst>
            <p14:sldId id="260"/>
            <p14:sldId id="261"/>
            <p14:sldId id="262"/>
          </p14:sldIdLst>
        </p14:section>
        <p14:section name="Guided practice (We do)" id="{def16913-9239-5f31-224c-d4ccb41bb0c3}">
          <p14:sldIdLst>
            <p14:sldId id="263"/>
          </p14:sldIdLst>
        </p14:section>
        <p14:section name="Independent practice (You do)" id="{930b7e8d-231a-5100-4f6a-1e33ae996985}">
          <p14:sldIdLst>
            <p14:sldId id="264"/>
          </p14:sldIdLst>
        </p14:section>
        <p14:section name="Closure" id="{fe45352e-a739-3208-55ce-5c2c953382c0}">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Eight stains on the floor of a virtual crime scene already have their close-up with the scale. Students measure each stain's width and length with a caliper, build the formula for the angle of impact from chips, asin(width / length), and read the working. They drag strings along the drops by the trophy case and watch them cross where the drops came from, then use the angles and the distance to estimate the height of the hand. The round drops fell straight down; the trail to the door came from a hand on the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5. Show the title, essential question and Today I can slides (about 1 minute). Then the warm-up: project the floor view. Ask which drop fell straight down and what the long one tells them. Write the words they use on the board: fast, sideways, moving.
The circle. Let students say what the long one tells them before anyone says angle.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5 to 13. Show Width, length, angle. Project the app with the starter open, Lab tab, Spatter station. Drag across the first stain: the width appears. Drag along it: the length. Press each slot of the formula and fill it: asin, width, over, length. Read the working aloud and do the division and the inverse sine by hand on the board. Show Three shapes.
It's working when: Build the formula wrong once, acos instead of asin, and read the number it gives. The formula runs on every stain, so a wrong formula is wrong everywhere, visibly.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13 to 23. Have students open the link or scan the QR code. Together: the Lab tab, the Spatter station, the first stain's width and length, the formula built from chips, the working read. Every student figures the angle by hand on the worksheet before reading the app's. Check that the hand answers are within a couple of degrees of the app before moving on.
Watch for: Students who measure the length with the tail in, or the width at the tail's end. Either reads the angle too low; the check after hand-in says which reading was off and works the true angle out. Let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23 to 42. Students measure four more stains on their own, angle by hand first, then drag strings along three of the drops by the case on the floor plan under the formula, read the crossing and the height. Then one drop on the way to the door: its tail. Walk the room with the What to look for questions.
If they ask: "The drops on the way to the door all have tails pointing the same way. Who do they point at?" The trail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42 to 50. Show the Showcase slide. Two students report the crossing and the height with their reasoning. Answer the trail question together: where, not who.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Crime Scene Lab: Blood Drops and the Angle of Impact</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Crime Scene Lab: Blood Drops and the Angle of Impact</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9-12  ·  50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766560" y="3429000"/>
            <a:ext cx="438912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What can the shape of a drop tell you about where it came from?</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measure a stain's width and length and compute the angle of impact as the inverse sine of their ratio.</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say what the shape of a stain means: round from straight down, elongated from a low angle, the tail in the direction of travel.</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run strings along the long axes of several drops to find where they came from, and estimate the height from the angle and the distance.</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say what a drip trail can and cannot tell an investigator.</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One stain is a circle. Another is three times as long as it is wide, with a tail. Which drop fell straight down?</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188845"/>
            <a:ext cx="4114800" cy="2571750"/>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Angle of impact</a:t>
            </a:r>
            <a:endParaRPr lang="en-US" sz="1800" dirty="0"/>
          </a:p>
          <a:p>
            <a:pPr indent="0" marL="0">
              <a:spcAft>
                <a:spcPts val="400"/>
              </a:spcAft>
              <a:buNone/>
            </a:pPr>
            <a:r>
              <a:rPr lang="en-US" sz="1400" dirty="0">
                <a:solidFill>
                  <a:schemeClr val="tx1"/>
                </a:solidFill>
              </a:rPr>
              <a:t>The angle at which a drop struck the surface. Its sine is the stain's width over its length.</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Area of convergence</a:t>
            </a:r>
            <a:endParaRPr lang="en-US" sz="1800" dirty="0"/>
          </a:p>
          <a:p>
            <a:pPr indent="0" marL="0">
              <a:spcAft>
                <a:spcPts val="400"/>
              </a:spcAft>
              <a:buNone/>
            </a:pPr>
            <a:r>
              <a:rPr lang="en-US" sz="1400" dirty="0">
                <a:solidFill>
                  <a:schemeClr val="tx1"/>
                </a:solidFill>
              </a:rPr>
              <a:t>Where lines through the long axes of the stains cross: where the drops came from, on the floor.</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Area of origin</a:t>
            </a:r>
            <a:endParaRPr lang="en-US" sz="1800" dirty="0"/>
          </a:p>
          <a:p>
            <a:pPr indent="0" marL="0">
              <a:spcAft>
                <a:spcPts val="400"/>
              </a:spcAft>
              <a:buNone/>
            </a:pPr>
            <a:r>
              <a:rPr lang="en-US" sz="1400" dirty="0">
                <a:solidFill>
                  <a:schemeClr val="tx1"/>
                </a:solidFill>
              </a:rPr>
              <a:t>The convergence with the height added, from the angles and the distances.</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Tail</a:t>
            </a:r>
            <a:endParaRPr lang="en-US" sz="1800" dirty="0"/>
          </a:p>
          <a:p>
            <a:pPr indent="0" marL="0">
              <a:spcAft>
                <a:spcPts val="400"/>
              </a:spcAft>
              <a:buNone/>
            </a:pPr>
            <a:r>
              <a:rPr lang="en-US" sz="1400" dirty="0">
                <a:solidFill>
                  <a:schemeClr val="tx1"/>
                </a:solidFill>
              </a:rPr>
              <a:t>The pointed end of an elongated stain, pointing the way the drop was moving.</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Passive stain</a:t>
            </a:r>
            <a:endParaRPr lang="en-US" sz="1800" dirty="0"/>
          </a:p>
          <a:p>
            <a:pPr indent="0" marL="0">
              <a:spcAft>
                <a:spcPts val="400"/>
              </a:spcAft>
              <a:buNone/>
            </a:pPr>
            <a:r>
              <a:rPr lang="en-US" sz="1400" dirty="0">
                <a:solidFill>
                  <a:schemeClr val="tx1"/>
                </a:solidFill>
              </a:rPr>
              <a:t>A drop that fell under gravity alone, like the round drops by the case.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Width, length, angle</a:t>
            </a:r>
            <a:endParaRPr lang="en-US" sz="3600" dirty="0"/>
          </a:p>
        </p:txBody>
      </p:sp>
      <p:pic>
        <p:nvPicPr>
          <p:cNvPr id="3" name="Width, length, angle" descr="Width, length, angle">    </p:cNvPr>
          <p:cNvPicPr>
            <a:picLocks noChangeAspect="1"/>
          </p:cNvPicPr>
          <p:nvPr/>
        </p:nvPicPr>
        <p:blipFill>
          <a:blip r:embed="rId1"/>
          <a:stretch>
            <a:fillRect/>
          </a:stretch>
        </p:blipFill>
        <p:spPr>
          <a:xfrm>
            <a:off x="3520440" y="1417320"/>
            <a:ext cx="5120640" cy="3200400"/>
          </a:xfrm>
          <a:prstGeom prst="rect">
            <a:avLst/>
          </a:prstGeom>
        </p:spPr>
      </p:pic>
      <p:sp>
        <p:nvSpPr>
          <p:cNvPr id="4" name="Text 1"/>
          <p:cNvSpPr txBox="1"/>
          <p:nvPr/>
        </p:nvSpPr>
        <p:spPr>
          <a:xfrm>
            <a:off x="352044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Width: the short way across</a:t>
            </a:r>
            <a:endParaRPr lang="en-US" sz="1800" dirty="0"/>
          </a:p>
        </p:txBody>
      </p:sp>
      <p:sp>
        <p:nvSpPr>
          <p:cNvPr id="5" name="Text 2"/>
          <p:cNvSpPr txBox="1"/>
          <p:nvPr/>
        </p:nvSpPr>
        <p:spPr>
          <a:xfrm>
            <a:off x="522732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Length: the long way, the oval only, without the tail</a:t>
            </a:r>
            <a:endParaRPr lang="en-US" sz="1800" dirty="0"/>
          </a:p>
        </p:txBody>
      </p:sp>
      <p:sp>
        <p:nvSpPr>
          <p:cNvPr id="6" name="Text 3"/>
          <p:cNvSpPr txBox="1"/>
          <p:nvPr/>
        </p:nvSpPr>
        <p:spPr>
          <a:xfrm>
            <a:off x="693420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The angle whose sine is width over length</a:t>
            </a:r>
            <a:endParaRPr lang="en-US" sz="1800" dirty="0"/>
          </a:p>
        </p:txBody>
      </p:sp>
      <p:sp>
        <p:nvSpPr>
          <p:cNvPr id="7"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5 mm wide and 15 mm long: 5 over 15 is 0.33, and the angle is about 19 degrees.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shapes</a:t>
            </a:r>
            <a:endParaRPr lang="en-US" sz="3600" dirty="0"/>
          </a:p>
        </p:txBody>
      </p:sp>
      <p:sp>
        <p:nvSpPr>
          <p:cNvPr id="3" name="Shape 1"/>
          <p:cNvSpPr/>
          <p:nvPr/>
        </p:nvSpPr>
        <p:spPr>
          <a:xfrm>
            <a:off x="548640" y="1463040"/>
            <a:ext cx="3444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90°</a:t>
            </a:r>
            <a:endParaRPr lang="en-US" sz="6600" dirty="0"/>
          </a:p>
        </p:txBody>
      </p:sp>
      <p:sp>
        <p:nvSpPr>
          <p:cNvPr id="5" name="Text 3"/>
          <p:cNvSpPr txBox="1"/>
          <p:nvPr/>
        </p:nvSpPr>
        <p:spPr>
          <a:xfrm>
            <a:off x="82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straight down: almost a circle</a:t>
            </a:r>
            <a:endParaRPr lang="en-US" sz="1800" dirty="0"/>
          </a:p>
        </p:txBody>
      </p:sp>
      <p:sp>
        <p:nvSpPr>
          <p:cNvPr id="6" name="Shape 4"/>
          <p:cNvSpPr/>
          <p:nvPr/>
        </p:nvSpPr>
        <p:spPr>
          <a:xfrm>
            <a:off x="4358640" y="1463040"/>
            <a:ext cx="3444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463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45°</a:t>
            </a:r>
            <a:endParaRPr lang="en-US" sz="6600" dirty="0"/>
          </a:p>
        </p:txBody>
      </p:sp>
      <p:sp>
        <p:nvSpPr>
          <p:cNvPr id="8" name="Text 6"/>
          <p:cNvSpPr txBox="1"/>
          <p:nvPr/>
        </p:nvSpPr>
        <p:spPr>
          <a:xfrm>
            <a:off x="463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a stain about 1.4 times as long as wide</a:t>
            </a:r>
            <a:endParaRPr lang="en-US" sz="1800" dirty="0"/>
          </a:p>
        </p:txBody>
      </p:sp>
      <p:sp>
        <p:nvSpPr>
          <p:cNvPr id="9" name="Shape 7"/>
          <p:cNvSpPr/>
          <p:nvPr/>
        </p:nvSpPr>
        <p:spPr>
          <a:xfrm>
            <a:off x="8168640" y="1463040"/>
            <a:ext cx="3444240" cy="3108960"/>
          </a:xfrm>
          <a:prstGeom prst="roundRect">
            <a:avLst>
              <a:gd name="adj" fmla="val 4412"/>
            </a:avLst>
          </a:prstGeom>
          <a:solidFill>
            <a:schemeClr val="bg2"/>
          </a:solidFill>
          <a:ln w="12700">
            <a:solidFill>
              <a:schemeClr val="bg2"/>
            </a:solidFill>
            <a:prstDash val="solid"/>
          </a:ln>
        </p:spPr>
      </p:sp>
      <p:sp>
        <p:nvSpPr>
          <p:cNvPr id="10" name="Text 8"/>
          <p:cNvSpPr txBox="1"/>
          <p:nvPr/>
        </p:nvSpPr>
        <p:spPr>
          <a:xfrm>
            <a:off x="844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15°</a:t>
            </a:r>
            <a:endParaRPr lang="en-US" sz="6600" dirty="0"/>
          </a:p>
        </p:txBody>
      </p:sp>
      <p:sp>
        <p:nvSpPr>
          <p:cNvPr id="11" name="Text 9"/>
          <p:cNvSpPr txBox="1"/>
          <p:nvPr/>
        </p:nvSpPr>
        <p:spPr>
          <a:xfrm>
            <a:off x="844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a long thin stain with a tail</a:t>
            </a:r>
            <a:endParaRPr lang="en-US" sz="1800" dirty="0"/>
          </a:p>
        </p:txBody>
      </p:sp>
      <p:sp>
        <p:nvSpPr>
          <p:cNvPr id="12"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tail points the way the drop was moving.</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one stain</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Lab tab, Spatter station, the first stain</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Drag across for the width; drag along for the length</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Build the formula: asin ( width / length )</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Read the working, and check it by hand</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mytekdev.com/try/crimescenelab?lesson=blood-drops-and-the-angle-of-impact</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Four more stains, then the strings</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Measure four more stains; figure each angle by hand first</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Drag a string along three of the drops by the case</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Read where they cross, and the height the app estimates</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Then one drop on the way to the door: what does its tail say?</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Showcase</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Where did the drops by the case come from, how high was the hand, and how do you know?</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What can the shape of a drop tell you about where it came from?</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A stain is 4 mm wide and 8 mm long. Its angle of impact is about:</a:t>
            </a:r>
            <a:endParaRPr lang="en-US" sz="2000" dirty="0"/>
          </a:p>
          <a:p>
            <a:pPr indent="0" marL="0">
              <a:buNone/>
            </a:pPr>
            <a:r>
              <a:rPr lang="en-US" sz="1800" dirty="0">
                <a:solidFill>
                  <a:schemeClr val="tx1"/>
                </a:solidFill>
              </a:rPr>
              <a:t>    A.  30 degrees</a:t>
            </a:r>
            <a:endParaRPr lang="en-US" sz="2000" dirty="0"/>
          </a:p>
          <a:p>
            <a:pPr indent="0" marL="0">
              <a:buNone/>
            </a:pPr>
            <a:r>
              <a:rPr lang="en-US" sz="1800" dirty="0">
                <a:solidFill>
                  <a:schemeClr val="tx1"/>
                </a:solidFill>
              </a:rPr>
              <a:t>    B.  45 degrees</a:t>
            </a:r>
            <a:endParaRPr lang="en-US" sz="2000" dirty="0"/>
          </a:p>
          <a:p>
            <a:pPr indent="0" marL="0">
              <a:buNone/>
            </a:pPr>
            <a:r>
              <a:rPr lang="en-US" sz="1800" dirty="0">
                <a:solidFill>
                  <a:schemeClr val="tx1"/>
                </a:solidFill>
              </a:rPr>
              <a:t>    C.  60 degrees</a:t>
            </a:r>
            <a:endParaRPr lang="en-US" sz="2000" dirty="0"/>
          </a:p>
          <a:p>
            <a:pPr indent="0" marL="0">
              <a:spcBef>
                <a:spcPts val="1400"/>
              </a:spcBef>
              <a:buNone/>
            </a:pPr>
            <a:r>
              <a:rPr lang="en-US" sz="2000" b="1" dirty="0">
                <a:solidFill>
                  <a:schemeClr val="tx1"/>
                </a:solidFill>
              </a:rPr>
              <a:t>2. Lines through the long axes of several stains cross at:</a:t>
            </a:r>
            <a:endParaRPr lang="en-US" sz="2000" dirty="0"/>
          </a:p>
          <a:p>
            <a:pPr indent="0" marL="0">
              <a:buNone/>
            </a:pPr>
            <a:r>
              <a:rPr lang="en-US" sz="1800" dirty="0">
                <a:solidFill>
                  <a:schemeClr val="tx1"/>
                </a:solidFill>
              </a:rPr>
              <a:t>    A.  the area of convergence</a:t>
            </a:r>
            <a:endParaRPr lang="en-US" sz="2000" dirty="0"/>
          </a:p>
          <a:p>
            <a:pPr indent="0" marL="0">
              <a:buNone/>
            </a:pPr>
            <a:r>
              <a:rPr lang="en-US" sz="1800" dirty="0">
                <a:solidFill>
                  <a:schemeClr val="tx1"/>
                </a:solidFill>
              </a:rPr>
              <a:t>    B.  the tail</a:t>
            </a:r>
            <a:endParaRPr lang="en-US" sz="2000" dirty="0"/>
          </a:p>
          <a:p>
            <a:pPr indent="0" marL="0">
              <a:buNone/>
            </a:pPr>
            <a:r>
              <a:rPr lang="en-US" sz="1800" dirty="0">
                <a:solidFill>
                  <a:schemeClr val="tx1"/>
                </a:solidFill>
              </a:rPr>
              <a:t>    C.  the area of origin</a:t>
            </a:r>
            <a:endParaRPr lang="en-US" sz="2000" dirty="0"/>
          </a:p>
          <a:p>
            <a:pPr indent="0" marL="0">
              <a:spcBef>
                <a:spcPts val="1400"/>
              </a:spcBef>
              <a:buNone/>
            </a:pPr>
            <a:r>
              <a:rPr lang="en-US" sz="2000" b="1" dirty="0">
                <a:solidFill>
                  <a:schemeClr val="tx1"/>
                </a:solidFill>
              </a:rPr>
              <a:t>3. Draw a stain that came in low, mark its tail, and say which way the drop was moving.</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6171A"/>
      </a:dk1>
      <a:lt1>
        <a:srgbClr val="FFFFFF"/>
      </a:lt1>
      <a:dk2>
        <a:srgbClr val="B06D16"/>
      </a:dk2>
      <a:lt2>
        <a:srgbClr val="EEF6EF"/>
      </a:lt2>
      <a:accent1>
        <a:srgbClr val="E0A83F"/>
      </a:accent1>
      <a:accent2>
        <a:srgbClr val="B06D16"/>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Scene Lab: Blood Drops and the Angle of Impact</dc:title>
  <dc:subject>PptxGenJS Presentation</dc:subject>
  <dc:creator>mytekDev</dc:creator>
  <cp:lastModifiedBy>mytekDev</cp:lastModifiedBy>
  <cp:revision>1</cp:revision>
  <dcterms:created xsi:type="dcterms:W3CDTF">2026-11-05T04:24:14Z</dcterms:created>
  <dcterms:modified xsi:type="dcterms:W3CDTF">2026-11-05T04:24:14Z</dcterms:modified>
</cp:coreProperties>
</file>