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3968b8cd-b8a6-aa5a-c223-9a8b9493a45b}">
          <p14:sldIdLst>
            <p14:sldId id="256"/>
            <p14:sldId id="257"/>
            <p14:sldId id="258"/>
          </p14:sldIdLst>
        </p14:section>
        <p14:section name="Warm-up" id="{0767fd10-2eb2-e2eb-933d-8a30fd28b38f}">
          <p14:sldIdLst>
            <p14:sldId id="259"/>
          </p14:sldIdLst>
        </p14:section>
        <p14:section name="Direct instruction (I do)" id="{08ec2cd3-623e-685a-1097-4bbbe86b7c93}">
          <p14:sldIdLst>
            <p14:sldId id="260"/>
            <p14:sldId id="261"/>
            <p14:sldId id="262"/>
          </p14:sldIdLst>
        </p14:section>
        <p14:section name="Guided practice (We do)" id="{e389d4a4-5560-55c8-b8b1-e64a74a62a5e}">
          <p14:sldIdLst>
            <p14:sldId id="263"/>
          </p14:sldIdLst>
        </p14:section>
        <p14:section name="Independent practice (You do)" id="{c0d6c664-99f9-ec07-3f9f-ee9b8f271460}">
          <p14:sldIdLst>
            <p14:sldId id="264"/>
          </p14:sldIdLst>
        </p14:section>
        <p14:section name="Closure" id="{1f67a1e3-ae28-a297-2d97-000284bce8d9}">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Two prints have already been lifted from the broken pane and sent to the lab. Students classify each by counting its deltas, mark the ridge features they can see, pick a suspect and a finger, find the same features on the card and pair them, and make the call in the words an examiner uses. One lift is clean; the other is small and smudged, and it may never give enough. Then they write the classifier as three rules and run it on a whole card to see where it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5. Show the title, essential question and Today I can slides (about 1 minute). Then the warm-up: is there a number of points that makes a match? Take a vote on twelve, eight, sixteen, and write the tally on the board.
No. Let students vote on a number first. The lesson is that examiners weigh quality and quantity, and there is no fixed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5 to 12. Show Three classes, by the deltas. Project the app with the starter open, Lab tab, Prints station. On lift 1 count the deltas aloud and press the class chip. Press a ridge ending on the lift: a mark. Pick a suspect, press the right index thumbnail, press the same feature on the big card: a pair, numbered. Show What an examiner does.
It's working when: Pick the wrong suspect first on purpose and show that nothing on the card lines up. The lift is a real finger seen through tape; the wrong finger never fits.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12 to 22. Have students open the link or scan the QR code. Together: the Lab tab, the Prints station, the deltas of lift 1, its class, three marks on the lift, a suspect and a finger, three pairs. Check that every student's station reads 3 matching features before moving on.
Watch for: Students who mark the card first and then hunt on the lift. Either order pairs, but the lift is the question and the card is the answer 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22 to 38. Students work lift 2, the smudged one, on their own: classify it if they can, mark what they can find, compare it with two fingers, make the call and write why. Then the rules pane at the bottom of the station: three rules, run on a card. Walk the room with the What to look for questions.
If they ask: "You found two pairs on lift 2 and called it an identification. What would an examiner say to two?" The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Show the Showcase slide. Two students explain their call on lift 2. Return to the warm-up tally: the answer to the essential question is that there is no number.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Crime Scene Lab: Fingerprints, Classify, Compare, Call It</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Crime Scene Lab: Fingerprints, Classify, Compare, Call It</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6-12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766560" y="3429000"/>
            <a:ext cx="438912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many matching features make a fingerprint match?</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classify a print as an arch, a loop or a whorl by counting its deltas, and at high school name its class in the eight-class scheme.</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mark ridge endings, bifurcations and dots on a lift and find the same features on a card.</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make the examiner's call, identification, exclusion or inconclusive, and say why no fixed number of points makes a match.</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write a classifier as rules and say where it breaks.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A TV examiner says 'twelve points, it's a match.' Is there a number?</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188845"/>
            <a:ext cx="4114800" cy="2571750"/>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Delta</a:t>
            </a:r>
            <a:endParaRPr lang="en-US" sz="1800" dirty="0"/>
          </a:p>
          <a:p>
            <a:pPr indent="0" marL="0">
              <a:spcAft>
                <a:spcPts val="400"/>
              </a:spcAft>
              <a:buNone/>
            </a:pPr>
            <a:r>
              <a:rPr lang="en-US" sz="1400" dirty="0">
                <a:solidFill>
                  <a:schemeClr val="tx1"/>
                </a:solidFill>
              </a:rPr>
              <a:t>The point where ridges from three directions meet, like a river delta. A loop has one; a whorl has at least two; a plain arch has none.</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Core</a:t>
            </a:r>
            <a:endParaRPr lang="en-US" sz="1800" dirty="0"/>
          </a:p>
          <a:p>
            <a:pPr indent="0" marL="0">
              <a:spcAft>
                <a:spcPts val="400"/>
              </a:spcAft>
              <a:buNone/>
            </a:pPr>
            <a:r>
              <a:rPr lang="en-US" sz="1400" dirty="0">
                <a:solidFill>
                  <a:schemeClr val="tx1"/>
                </a:solidFill>
              </a:rPr>
              <a:t>The approximate center of the print.</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Ridge ending</a:t>
            </a:r>
            <a:endParaRPr lang="en-US" sz="1800" dirty="0"/>
          </a:p>
          <a:p>
            <a:pPr indent="0" marL="0">
              <a:spcAft>
                <a:spcPts val="400"/>
              </a:spcAft>
              <a:buNone/>
            </a:pPr>
            <a:r>
              <a:rPr lang="en-US" sz="1400" dirty="0">
                <a:solidFill>
                  <a:schemeClr val="tx1"/>
                </a:solidFill>
              </a:rPr>
              <a:t>A ridge that stops.</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Bifurcation</a:t>
            </a:r>
            <a:endParaRPr lang="en-US" sz="1800" dirty="0"/>
          </a:p>
          <a:p>
            <a:pPr indent="0" marL="0">
              <a:spcAft>
                <a:spcPts val="400"/>
              </a:spcAft>
              <a:buNone/>
            </a:pPr>
            <a:r>
              <a:rPr lang="en-US" sz="1400" dirty="0">
                <a:solidFill>
                  <a:schemeClr val="tx1"/>
                </a:solidFill>
              </a:rPr>
              <a:t>A ridge that forks into two.</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Identification, exclusion, inconclusive</a:t>
            </a:r>
            <a:endParaRPr lang="en-US" sz="1800" dirty="0"/>
          </a:p>
          <a:p>
            <a:pPr indent="0" marL="0">
              <a:spcAft>
                <a:spcPts val="400"/>
              </a:spcAft>
              <a:buNone/>
            </a:pPr>
            <a:r>
              <a:rPr lang="en-US" sz="1400" dirty="0">
                <a:solidFill>
                  <a:schemeClr val="tx1"/>
                </a:solidFill>
              </a:rPr>
              <a:t>The examiner's three calls: the same source, different sources, or not enough to say.</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classes, by the deltas</a:t>
            </a:r>
            <a:endParaRPr lang="en-US" sz="3600" dirty="0"/>
          </a:p>
        </p:txBody>
      </p:sp>
      <p:pic>
        <p:nvPicPr>
          <p:cNvPr id="3" name="Three classes, by the deltas" descr="Three classes, by the deltas">    </p:cNvPr>
          <p:cNvPicPr>
            <a:picLocks noChangeAspect="1"/>
          </p:cNvPicPr>
          <p:nvPr/>
        </p:nvPicPr>
        <p:blipFill>
          <a:blip r:embed="rId1"/>
          <a:stretch>
            <a:fillRect/>
          </a:stretch>
        </p:blipFill>
        <p:spPr>
          <a:xfrm>
            <a:off x="3520440" y="1417320"/>
            <a:ext cx="5120640" cy="3200400"/>
          </a:xfrm>
          <a:prstGeom prst="rect">
            <a:avLst/>
          </a:prstGeom>
        </p:spPr>
      </p:pic>
      <p:sp>
        <p:nvSpPr>
          <p:cNvPr id="4" name="Text 1"/>
          <p:cNvSpPr txBox="1"/>
          <p:nvPr/>
        </p:nvSpPr>
        <p:spPr>
          <a:xfrm>
            <a:off x="352044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No delta: an arch</a:t>
            </a:r>
            <a:endParaRPr lang="en-US" sz="1800" dirty="0"/>
          </a:p>
        </p:txBody>
      </p:sp>
      <p:sp>
        <p:nvSpPr>
          <p:cNvPr id="5" name="Text 2"/>
          <p:cNvSpPr txBox="1"/>
          <p:nvPr/>
        </p:nvSpPr>
        <p:spPr>
          <a:xfrm>
            <a:off x="522732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One delta: a loop</a:t>
            </a:r>
            <a:endParaRPr lang="en-US" sz="1800" dirty="0"/>
          </a:p>
        </p:txBody>
      </p:sp>
      <p:sp>
        <p:nvSpPr>
          <p:cNvPr id="6" name="Text 3"/>
          <p:cNvSpPr txBox="1"/>
          <p:nvPr/>
        </p:nvSpPr>
        <p:spPr>
          <a:xfrm>
            <a:off x="693420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Two or more: a whorl</a:t>
            </a:r>
            <a:endParaRPr lang="en-US" sz="1800" dirty="0"/>
          </a:p>
        </p:txBody>
      </p:sp>
      <p:sp>
        <p:nvSpPr>
          <p:cNvPr id="7"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About 65 percent of prints are loops and about 30 percent whorls.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What an examiner does</a:t>
            </a:r>
            <a:endParaRPr lang="en-US" sz="3600" dirty="0"/>
          </a:p>
        </p:txBody>
      </p:sp>
      <p:sp>
        <p:nvSpPr>
          <p:cNvPr id="3" name="Shape 1"/>
          <p:cNvSpPr/>
          <p:nvPr/>
        </p:nvSpPr>
        <p:spPr>
          <a:xfrm>
            <a:off x="548640" y="1463040"/>
            <a:ext cx="3444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ACE-V</a:t>
            </a:r>
            <a:endParaRPr lang="en-US" sz="6600" dirty="0"/>
          </a:p>
        </p:txBody>
      </p:sp>
      <p:sp>
        <p:nvSpPr>
          <p:cNvPr id="5" name="Text 3"/>
          <p:cNvSpPr txBox="1"/>
          <p:nvPr/>
        </p:nvSpPr>
        <p:spPr>
          <a:xfrm>
            <a:off x="82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analysis, comparison, evaluation, verification</a:t>
            </a:r>
            <a:endParaRPr lang="en-US" sz="1800" dirty="0"/>
          </a:p>
        </p:txBody>
      </p:sp>
      <p:sp>
        <p:nvSpPr>
          <p:cNvPr id="6" name="Shape 4"/>
          <p:cNvSpPr/>
          <p:nvPr/>
        </p:nvSpPr>
        <p:spPr>
          <a:xfrm>
            <a:off x="4358640" y="1463040"/>
            <a:ext cx="3444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463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3</a:t>
            </a:r>
            <a:endParaRPr lang="en-US" sz="6600" dirty="0"/>
          </a:p>
        </p:txBody>
      </p:sp>
      <p:sp>
        <p:nvSpPr>
          <p:cNvPr id="8" name="Text 6"/>
          <p:cNvSpPr txBox="1"/>
          <p:nvPr/>
        </p:nvSpPr>
        <p:spPr>
          <a:xfrm>
            <a:off x="463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calls: identification, exclusion, inconclusive</a:t>
            </a:r>
            <a:endParaRPr lang="en-US" sz="1800" dirty="0"/>
          </a:p>
        </p:txBody>
      </p:sp>
      <p:sp>
        <p:nvSpPr>
          <p:cNvPr id="9" name="Shape 7"/>
          <p:cNvSpPr/>
          <p:nvPr/>
        </p:nvSpPr>
        <p:spPr>
          <a:xfrm>
            <a:off x="8168640" y="1463040"/>
            <a:ext cx="3444240" cy="3108960"/>
          </a:xfrm>
          <a:prstGeom prst="roundRect">
            <a:avLst>
              <a:gd name="adj" fmla="val 4412"/>
            </a:avLst>
          </a:prstGeom>
          <a:solidFill>
            <a:schemeClr val="bg2"/>
          </a:solidFill>
          <a:ln w="12700">
            <a:solidFill>
              <a:schemeClr val="bg2"/>
            </a:solidFill>
            <a:prstDash val="solid"/>
          </a:ln>
        </p:spPr>
      </p:sp>
      <p:sp>
        <p:nvSpPr>
          <p:cNvPr id="10" name="Text 8"/>
          <p:cNvSpPr txBox="1"/>
          <p:nvPr/>
        </p:nvSpPr>
        <p:spPr>
          <a:xfrm>
            <a:off x="844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0</a:t>
            </a:r>
            <a:endParaRPr lang="en-US" sz="6600" dirty="0"/>
          </a:p>
        </p:txBody>
      </p:sp>
      <p:sp>
        <p:nvSpPr>
          <p:cNvPr id="11" name="Text 9"/>
          <p:cNvSpPr txBox="1"/>
          <p:nvPr/>
        </p:nvSpPr>
        <p:spPr>
          <a:xfrm>
            <a:off x="844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fixed number of points that makes a match</a:t>
            </a:r>
            <a:endParaRPr lang="en-US" sz="1800" dirty="0"/>
          </a:p>
        </p:txBody>
      </p:sp>
      <p:sp>
        <p:nvSpPr>
          <p:cNvPr id="12"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 partial, smudged lift may never give enough, and saying so is the right call.</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lift 1</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Open the Lab tab, then the Prints station</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Count the deltas and name the class</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Mark three features on the lift</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Pick a suspect and a finger; pair each feature on the card</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mytekdev.com/try/crimescenelab?lesson=fingerprints-classify-compare-call</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Lift 2, the smudged one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Classify it if you can, and mark every feature you can find</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Compare it with two fingers; pair what matches</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Make the call, and write why</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Then the rules pane: write the classifier and run it on a card.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Showcase</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Who called the smudged lift inconclusive, and why was that the right answer?</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many matching features make a fingerprint match?</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A print with one delta and a core is:</a:t>
            </a:r>
            <a:endParaRPr lang="en-US" sz="2000" dirty="0"/>
          </a:p>
          <a:p>
            <a:pPr indent="0" marL="0">
              <a:buNone/>
            </a:pPr>
            <a:r>
              <a:rPr lang="en-US" sz="1800" dirty="0">
                <a:solidFill>
                  <a:schemeClr val="tx1"/>
                </a:solidFill>
              </a:rPr>
              <a:t>    A.  an arch</a:t>
            </a:r>
            <a:endParaRPr lang="en-US" sz="2000" dirty="0"/>
          </a:p>
          <a:p>
            <a:pPr indent="0" marL="0">
              <a:buNone/>
            </a:pPr>
            <a:r>
              <a:rPr lang="en-US" sz="1800" dirty="0">
                <a:solidFill>
                  <a:schemeClr val="tx1"/>
                </a:solidFill>
              </a:rPr>
              <a:t>    B.  a loop</a:t>
            </a:r>
            <a:endParaRPr lang="en-US" sz="2000" dirty="0"/>
          </a:p>
          <a:p>
            <a:pPr indent="0" marL="0">
              <a:buNone/>
            </a:pPr>
            <a:r>
              <a:rPr lang="en-US" sz="1800" dirty="0">
                <a:solidFill>
                  <a:schemeClr val="tx1"/>
                </a:solidFill>
              </a:rPr>
              <a:t>    C.  a whorl</a:t>
            </a:r>
            <a:endParaRPr lang="en-US" sz="2000" dirty="0"/>
          </a:p>
          <a:p>
            <a:pPr indent="0" marL="0">
              <a:spcBef>
                <a:spcPts val="1400"/>
              </a:spcBef>
              <a:buNone/>
            </a:pPr>
            <a:r>
              <a:rPr lang="en-US" sz="2000" b="1" dirty="0">
                <a:solidFill>
                  <a:schemeClr val="tx1"/>
                </a:solidFill>
              </a:rPr>
              <a:t>2. In the United States, the number of matching points an examiner needs for an identification is:</a:t>
            </a:r>
            <a:endParaRPr lang="en-US" sz="2000" dirty="0"/>
          </a:p>
          <a:p>
            <a:pPr indent="0" marL="0">
              <a:buNone/>
            </a:pPr>
            <a:r>
              <a:rPr lang="en-US" sz="1800" dirty="0">
                <a:solidFill>
                  <a:schemeClr val="tx1"/>
                </a:solidFill>
              </a:rPr>
              <a:t>    A.  8</a:t>
            </a:r>
            <a:endParaRPr lang="en-US" sz="2000" dirty="0"/>
          </a:p>
          <a:p>
            <a:pPr indent="0" marL="0">
              <a:buNone/>
            </a:pPr>
            <a:r>
              <a:rPr lang="en-US" sz="1800" dirty="0">
                <a:solidFill>
                  <a:schemeClr val="tx1"/>
                </a:solidFill>
              </a:rPr>
              <a:t>    B.  12</a:t>
            </a:r>
            <a:endParaRPr lang="en-US" sz="2000" dirty="0"/>
          </a:p>
          <a:p>
            <a:pPr indent="0" marL="0">
              <a:buNone/>
            </a:pPr>
            <a:r>
              <a:rPr lang="en-US" sz="1800" dirty="0">
                <a:solidFill>
                  <a:schemeClr val="tx1"/>
                </a:solidFill>
              </a:rPr>
              <a:t>    C.  there is no fixed number</a:t>
            </a:r>
            <a:endParaRPr lang="en-US" sz="2000" dirty="0"/>
          </a:p>
          <a:p>
            <a:pPr indent="0" marL="0">
              <a:spcBef>
                <a:spcPts val="1400"/>
              </a:spcBef>
              <a:buNone/>
            </a:pPr>
            <a:r>
              <a:rPr lang="en-US" sz="2000" b="1" dirty="0">
                <a:solidFill>
                  <a:schemeClr val="tx1"/>
                </a:solidFill>
              </a:rPr>
              <a:t>3. Name the three calls an examiner can make, and say which one fits a smudged partial lift with two pairs.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6171A"/>
      </a:dk1>
      <a:lt1>
        <a:srgbClr val="FFFFFF"/>
      </a:lt1>
      <a:dk2>
        <a:srgbClr val="B06D16"/>
      </a:dk2>
      <a:lt2>
        <a:srgbClr val="EEF6EF"/>
      </a:lt2>
      <a:accent1>
        <a:srgbClr val="E0A83F"/>
      </a:accent1>
      <a:accent2>
        <a:srgbClr val="B06D16"/>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Scene Lab: Fingerprints, Classify, Compare, Call It</dc:title>
  <dc:subject>PptxGenJS Presentation</dc:subject>
  <dc:creator>mytekDev</dc:creator>
  <cp:lastModifiedBy>mytekDev</cp:lastModifiedBy>
  <cp:revision>1</cp:revision>
  <dcterms:created xsi:type="dcterms:W3CDTF">2026-11-05T04:23:43Z</dcterms:created>
  <dcterms:modified xsi:type="dcterms:W3CDTF">2026-11-05T04:23:43Z</dcterms:modified>
</cp:coreProperties>
</file>