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812597b1-e09f-81fa-044d-4f218d79bbe3}">
          <p14:sldIdLst>
            <p14:sldId id="256"/>
            <p14:sldId id="257"/>
            <p14:sldId id="258"/>
          </p14:sldIdLst>
        </p14:section>
        <p14:section name="Warm-up" id="{516d6c01-c289-a7ae-4835-9c667c305c4a}">
          <p14:sldIdLst>
            <p14:sldId id="259"/>
          </p14:sldIdLst>
        </p14:section>
        <p14:section name="Direct instruction (I do)" id="{c48e929a-1b9c-52d8-69af-b068e8abe204}">
          <p14:sldIdLst>
            <p14:sldId id="260"/>
            <p14:sldId id="261"/>
            <p14:sldId id="262"/>
          </p14:sldIdLst>
        </p14:section>
        <p14:section name="Guided practice (We do)" id="{af37a10e-f6a6-df07-d018-d4e77a017679}">
          <p14:sldIdLst>
            <p14:sldId id="263"/>
          </p14:sldIdLst>
        </p14:section>
        <p14:section name="Independent practice (You do)" id="{3584a9d9-1efb-c9ac-7a91-bb8d0d2107ab}">
          <p14:sldIdLst>
            <p14:sldId id="264"/>
          </p14:sldIdLst>
        </p14:section>
        <p14:section name="Closure" id="{9e406682-25ab-5b90-c269-578c0032f37e}">
          <p14:sldIdLst>
            <p14:sldId id="265"/>
            <p14:sldId id="26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Students open a virtual crime scene, a broken trophy case with a trail of drops to the door and a note on the desk, and process it the way a forensics class processes a scene: the whole room photographed first in the dark, then each surface closer, then close-ups with the scale; a numbered marker beside each thing before it is picked up; gloves on; wet evidence in paper. They powder the pane, lift a print and send it to the lab. The app keeps the chain of custody and a log of every mistake, and the worksheet asks them to read it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6. Show the title, essential question and Today I can slides (about 1 minute). Then the warm-up: project the room, dark, on the board. Ask what the first thing to do is. Take four answers and write them on the board; nobody will say the camera.
Most say pick up the glass. Nobody says take a photo. That is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6 to 14. Show the Document before you touch slide, then The order at a scene. Project the app with the starter open. Pick the camera and press anywhere in the dark room: photo 1, the whole room, and the lights come on. Press the trophy case in the room. Camera, close-up, with the scale: press the pane. Marker: press the pane. Then pick the tweezers and press a shard on the glass view before photographing it: read the log line aloud, no photo in place, and the chip it leaves on the Case tab.
It's working when: The mistake is the point. Make it on purpose on the board so nobody is embarrassed to make it at a desk.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14 to 24. Have students open the link or scan the QR code. Together: the room photo, the case view, the close-up with the scale, marker 1, gloves on, powder, tape one of the prints that came up, and send the lift from the panel on the right. Check that every student's strip reads 1 lift before moving on.
Watch for: Students who powder with the gloves off. Four prints come up instead of three; the fourth is their own. Let the app say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24 to 42. Students process the glass on the floor, the floor and the desk on their own: photograph, mark, collect, bag in paper, send. Walk the room with the What to look for questions. Do not correct a student who picks up a shard before the photo; the log will.
If they ask: "Your swab went in a plastic bag. What does the app say will happen to it, and what rule is that?" Why paper?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42 to 50. Show the Showcase slide. Three students read their log line aloud and say what the scene lost. Hand out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essential question again before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or have students answer in their notebooks. The answer key is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Crime Scene Lab: The Trophy Case, a Crime Scene in One Period</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Crime Scene Lab: The Trophy Case, a Crime Scene in One Period</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9-12  ·  50 minutes</a:t>
            </a:r>
            <a:endParaRPr lang="en-US" sz="2200" dirty="0"/>
          </a:p>
        </p:txBody>
      </p:sp>
      <p:sp>
        <p:nvSpPr>
          <p:cNvPr id="4" name="Text 2"/>
          <p:cNvSpPr txBox="1"/>
          <p:nvPr/>
        </p:nvSpPr>
        <p:spPr>
          <a:xfrm>
            <a:off x="548640"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sp>
        <p:nvSpPr>
          <p:cNvPr id="5" name="Text 3"/>
          <p:cNvSpPr txBox="1"/>
          <p:nvPr/>
        </p:nvSpPr>
        <p:spPr>
          <a:xfrm>
            <a:off x="4197096" y="2697480"/>
            <a:ext cx="175564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Print and go</a:t>
            </a:r>
            <a:endParaRPr lang="en-US" sz="1400" dirty="0"/>
          </a:p>
        </p:txBody>
      </p:sp>
      <p:sp>
        <p:nvSpPr>
          <p:cNvPr id="6" name="Text 4"/>
          <p:cNvSpPr txBox="1"/>
          <p:nvPr/>
        </p:nvSpPr>
        <p:spPr>
          <a:xfrm>
            <a:off x="6135624" y="2697480"/>
            <a:ext cx="245973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No student accounts</a:t>
            </a:r>
            <a:endParaRPr lang="en-US" sz="1400" dirty="0"/>
          </a:p>
        </p:txBody>
      </p:sp>
      <p:pic>
        <p:nvPicPr>
          <p:cNvPr id="7" name="The app" descr="The app">    </p:cNvPr>
          <p:cNvPicPr>
            <a:picLocks noChangeAspect="1"/>
          </p:cNvPicPr>
          <p:nvPr/>
        </p:nvPicPr>
        <p:blipFill>
          <a:blip r:embed="rId1"/>
          <a:stretch>
            <a:fillRect/>
          </a:stretch>
        </p:blipFill>
        <p:spPr>
          <a:xfrm>
            <a:off x="6766560" y="3429000"/>
            <a:ext cx="4389120" cy="2743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Why does an investigator photograph everything before touching anything?</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process a scene in the right order: photograph overall, midrange and close up with the scale, mark, then collect.</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package evidence correctly: a stain air dried and in paper, never plastic, with gloves on.</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explain what the chain of custody is and read an item's chain from the log.</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say what a mistake at the scene costs, using the app's log line and the evidence chip it leaves.</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You walk into the room and see a broken trophy case and a shard of glass on the floor. What is the first thing you do?</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Warm-up picture" descr="Warm-up picture">    </p:cNvPr>
          <p:cNvPicPr>
            <a:picLocks noChangeAspect="1"/>
          </p:cNvPicPr>
          <p:nvPr/>
        </p:nvPicPr>
        <p:blipFill>
          <a:blip r:embed="rId1"/>
          <a:stretch>
            <a:fillRect/>
          </a:stretch>
        </p:blipFill>
        <p:spPr>
          <a:xfrm>
            <a:off x="7223760" y="2188845"/>
            <a:ext cx="4114800" cy="2571750"/>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Chain of custody</a:t>
            </a:r>
            <a:endParaRPr lang="en-US" sz="1800" dirty="0"/>
          </a:p>
          <a:p>
            <a:pPr indent="0" marL="0">
              <a:spcAft>
                <a:spcPts val="400"/>
              </a:spcAft>
              <a:buNone/>
            </a:pPr>
            <a:r>
              <a:rPr lang="en-US" sz="1400" dirty="0">
                <a:solidFill>
                  <a:schemeClr val="tx1"/>
                </a:solidFill>
              </a:rPr>
              <a:t>The paper trail that follows each item from the scene to the lab: who marked it, photographed it, bagged it and sent it, in order.</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Latent print</a:t>
            </a:r>
            <a:endParaRPr lang="en-US" sz="1800" dirty="0"/>
          </a:p>
          <a:p>
            <a:pPr indent="0" marL="0">
              <a:spcAft>
                <a:spcPts val="400"/>
              </a:spcAft>
              <a:buNone/>
            </a:pPr>
            <a:r>
              <a:rPr lang="en-US" sz="1400" dirty="0">
                <a:solidFill>
                  <a:schemeClr val="tx1"/>
                </a:solidFill>
              </a:rPr>
              <a:t>A print left by the oil and sweat of the skin, invisible until powder or a chemical brings it up.</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Scale</a:t>
            </a:r>
            <a:endParaRPr lang="en-US" sz="1800" dirty="0"/>
          </a:p>
          <a:p>
            <a:pPr indent="0" marL="0">
              <a:spcAft>
                <a:spcPts val="400"/>
              </a:spcAft>
              <a:buNone/>
            </a:pPr>
            <a:r>
              <a:rPr lang="en-US" sz="1400" dirty="0">
                <a:solidFill>
                  <a:schemeClr val="tx1"/>
                </a:solidFill>
              </a:rPr>
              <a:t>A ruler laid beside an item in the close-up, so the photo can be measured.</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Evidence marker</a:t>
            </a:r>
            <a:endParaRPr lang="en-US" sz="1800" dirty="0"/>
          </a:p>
          <a:p>
            <a:pPr indent="0" marL="0">
              <a:spcAft>
                <a:spcPts val="400"/>
              </a:spcAft>
              <a:buNone/>
            </a:pPr>
            <a:r>
              <a:rPr lang="en-US" sz="1400" dirty="0">
                <a:solidFill>
                  <a:schemeClr val="tx1"/>
                </a:solidFill>
              </a:rPr>
              <a:t>A numbered tent set beside a thing before it is photographed and picked up.</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Lift</a:t>
            </a:r>
            <a:endParaRPr lang="en-US" sz="1800" dirty="0"/>
          </a:p>
          <a:p>
            <a:pPr indent="0" marL="0">
              <a:spcAft>
                <a:spcPts val="400"/>
              </a:spcAft>
              <a:buNone/>
            </a:pPr>
            <a:r>
              <a:rPr lang="en-US" sz="1400" dirty="0">
                <a:solidFill>
                  <a:schemeClr val="tx1"/>
                </a:solidFill>
              </a:rPr>
              <a:t>A powdered print taken off a surface with tape and pressed onto a card.</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Document before you touch</a:t>
            </a:r>
            <a:endParaRPr lang="en-US" sz="3600" dirty="0"/>
          </a:p>
        </p:txBody>
      </p:sp>
      <p:pic>
        <p:nvPicPr>
          <p:cNvPr id="3" name="Document before you touch" descr="Document before you touch">    </p:cNvPr>
          <p:cNvPicPr>
            <a:picLocks noChangeAspect="1"/>
          </p:cNvPicPr>
          <p:nvPr/>
        </p:nvPicPr>
        <p:blipFill>
          <a:blip r:embed="rId1"/>
          <a:stretch>
            <a:fillRect/>
          </a:stretch>
        </p:blipFill>
        <p:spPr>
          <a:xfrm>
            <a:off x="3520440" y="1417320"/>
            <a:ext cx="5120640" cy="3200400"/>
          </a:xfrm>
          <a:prstGeom prst="rect">
            <a:avLst/>
          </a:prstGeom>
        </p:spPr>
      </p:pic>
      <p:sp>
        <p:nvSpPr>
          <p:cNvPr id="4" name="Text 1"/>
          <p:cNvSpPr txBox="1"/>
          <p:nvPr/>
        </p:nvSpPr>
        <p:spPr>
          <a:xfrm>
            <a:off x="3520440" y="4727448"/>
            <a:ext cx="1706880" cy="411480"/>
          </a:xfrm>
          <a:prstGeom prst="rect">
            <a:avLst/>
          </a:prstGeom>
          <a:noFill/>
          <a:ln/>
        </p:spPr>
        <p:txBody>
          <a:bodyPr wrap="square" lIns="0" tIns="0" rIns="0" bIns="0" rtlCol="0" anchor="ctr"/>
          <a:lstStyle/>
          <a:p>
            <a:pPr algn="ctr" indent="0" marL="0">
              <a:buNone/>
            </a:pPr>
            <a:r>
              <a:rPr lang="en-US" sz="1800" b="1" dirty="0">
                <a:solidFill>
                  <a:schemeClr val="tx2"/>
                </a:solidFill>
              </a:rPr>
              <a:t>The whole room first, overall</a:t>
            </a:r>
            <a:endParaRPr lang="en-US" sz="1800" dirty="0"/>
          </a:p>
        </p:txBody>
      </p:sp>
      <p:sp>
        <p:nvSpPr>
          <p:cNvPr id="5" name="Text 2"/>
          <p:cNvSpPr txBox="1"/>
          <p:nvPr/>
        </p:nvSpPr>
        <p:spPr>
          <a:xfrm>
            <a:off x="5227320" y="4727448"/>
            <a:ext cx="1706880" cy="411480"/>
          </a:xfrm>
          <a:prstGeom prst="rect">
            <a:avLst/>
          </a:prstGeom>
          <a:noFill/>
          <a:ln/>
        </p:spPr>
        <p:txBody>
          <a:bodyPr wrap="square" lIns="0" tIns="0" rIns="0" bIns="0" rtlCol="0" anchor="ctr"/>
          <a:lstStyle/>
          <a:p>
            <a:pPr algn="ctr" indent="0" marL="0">
              <a:buNone/>
            </a:pPr>
            <a:r>
              <a:rPr lang="en-US" sz="1800" b="1" dirty="0">
                <a:solidFill>
                  <a:schemeClr val="tx2"/>
                </a:solidFill>
              </a:rPr>
              <a:t>Then each surface, midrange</a:t>
            </a:r>
            <a:endParaRPr lang="en-US" sz="1800" dirty="0"/>
          </a:p>
        </p:txBody>
      </p:sp>
      <p:sp>
        <p:nvSpPr>
          <p:cNvPr id="6" name="Text 3"/>
          <p:cNvSpPr txBox="1"/>
          <p:nvPr/>
        </p:nvSpPr>
        <p:spPr>
          <a:xfrm>
            <a:off x="6934200" y="4727448"/>
            <a:ext cx="1706880" cy="411480"/>
          </a:xfrm>
          <a:prstGeom prst="rect">
            <a:avLst/>
          </a:prstGeom>
          <a:noFill/>
          <a:ln/>
        </p:spPr>
        <p:txBody>
          <a:bodyPr wrap="square" lIns="0" tIns="0" rIns="0" bIns="0" rtlCol="0" anchor="ctr"/>
          <a:lstStyle/>
          <a:p>
            <a:pPr algn="ctr" indent="0" marL="0">
              <a:buNone/>
            </a:pPr>
            <a:r>
              <a:rPr lang="en-US" sz="1800" b="1" dirty="0">
                <a:solidFill>
                  <a:schemeClr val="tx2"/>
                </a:solidFill>
              </a:rPr>
              <a:t>Then close up, with the scale in the shot</a:t>
            </a:r>
            <a:endParaRPr lang="en-US" sz="1800" dirty="0"/>
          </a:p>
        </p:txBody>
      </p:sp>
      <p:sp>
        <p:nvSpPr>
          <p:cNvPr id="7"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The close-up with the scale is the only photo the lab can measure from.</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order at a scene</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Photograph it where it lies; a numbered marker beside it</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Gloves on; powder a smooth surface; tape the print onto a card</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A stain is air dried and goes in paper, never plastic</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Every item's chain of custody starts with its photo.</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the trophy case</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Camera: the whole room from the plan</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Step up to the case; close-up with the scale</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Marker 1 beside the pane; gloves on</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Powder the pane; tape one print; send the lift</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mytekdev.com/try/crimescenelab?lesson=the-trophy-case</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rest of the scene</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The glass on the floor: photograph, mark, pick up, paper bag</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The floor: close-ups with the scale on four drops</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The desk: the note, photographed, picked up, bagged, sent</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The strip under the scene counts your mistakes. Read them on the Evidence tab.</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Showcase</a:t>
            </a:r>
            <a:endParaRPr lang="en-US" sz="3600" dirty="0"/>
          </a:p>
        </p:txBody>
      </p:sp>
      <p:sp>
        <p:nvSpPr>
          <p:cNvPr id="3" name="Question"/>
          <p:cNvSpPr txBox="1"/>
          <p:nvPr/>
        </p:nvSpPr>
        <p:spPr>
          <a:xfrm>
            <a:off x="548640" y="1554480"/>
            <a:ext cx="10972800" cy="3291840"/>
          </a:xfrm>
          <a:prstGeom prst="rect">
            <a:avLst/>
          </a:prstGeom>
          <a:noFill/>
          <a:ln/>
        </p:spPr>
        <p:txBody>
          <a:bodyPr wrap="square" lIns="0" tIns="0" rIns="0" bIns="0" rtlCol="0" anchor="ctr"/>
          <a:lstStyle/>
          <a:p>
            <a:pPr indent="0" marL="0">
              <a:buNone/>
            </a:pPr>
            <a:r>
              <a:rPr lang="en-US" sz="4000" b="1" dirty="0">
                <a:solidFill>
                  <a:schemeClr val="tx1"/>
                </a:solidFill>
              </a:rPr>
              <a:t>What did the log say you did wrong, and what did the scene lose because of it?</a:t>
            </a:r>
            <a:endParaRPr lang="en-US" sz="4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Back to our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000" b="1" dirty="0">
                <a:solidFill>
                  <a:schemeClr val="bg1"/>
                </a:solidFill>
              </a:rPr>
              <a:t>Why does an investigator photograph everything before touching anything?</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Exit ticket</a:t>
            </a:r>
            <a:endParaRPr lang="en-US" sz="36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600" dirty="0">
                <a:solidFill>
                  <a:schemeClr val="tx1"/>
                </a:solidFill>
              </a:rPr>
              <a:t>Answer on your own, on your exit ticket or in your notebook.</a:t>
            </a:r>
            <a:endParaRPr lang="en-US" sz="1600" dirty="0"/>
          </a:p>
        </p:txBody>
      </p:sp>
      <p:sp>
        <p:nvSpPr>
          <p:cNvPr id="4" name="Exit ticket questions"/>
          <p:cNvSpPr txBox="1"/>
          <p:nvPr/>
        </p:nvSpPr>
        <p:spPr>
          <a:xfrm>
            <a:off x="548640" y="1691640"/>
            <a:ext cx="11064240" cy="4480560"/>
          </a:xfrm>
          <a:prstGeom prst="rect">
            <a:avLst/>
          </a:prstGeom>
          <a:noFill/>
          <a:ln/>
        </p:spPr>
        <p:txBody>
          <a:bodyPr wrap="square" lIns="0" tIns="0" rIns="0" bIns="0" rtlCol="0" anchor="t">
            <a:normAutofit/>
          </a:bodyPr>
          <a:lstStyle/>
          <a:p>
            <a:pPr indent="0" marL="0">
              <a:buNone/>
            </a:pPr>
            <a:r>
              <a:rPr lang="en-US" sz="2000" b="1" dirty="0">
                <a:solidFill>
                  <a:schemeClr val="tx1"/>
                </a:solidFill>
              </a:rPr>
              <a:t>1. The photo the lab can measure from is:</a:t>
            </a:r>
            <a:endParaRPr lang="en-US" sz="2000" dirty="0"/>
          </a:p>
          <a:p>
            <a:pPr indent="0" marL="0">
              <a:buNone/>
            </a:pPr>
            <a:r>
              <a:rPr lang="en-US" sz="1800" dirty="0">
                <a:solidFill>
                  <a:schemeClr val="tx1"/>
                </a:solidFill>
              </a:rPr>
              <a:t>    A.  the whole room</a:t>
            </a:r>
            <a:endParaRPr lang="en-US" sz="2000" dirty="0"/>
          </a:p>
          <a:p>
            <a:pPr indent="0" marL="0">
              <a:buNone/>
            </a:pPr>
            <a:r>
              <a:rPr lang="en-US" sz="1800" dirty="0">
                <a:solidFill>
                  <a:schemeClr val="tx1"/>
                </a:solidFill>
              </a:rPr>
              <a:t>    B.  a midrange shot of the case</a:t>
            </a:r>
            <a:endParaRPr lang="en-US" sz="2000" dirty="0"/>
          </a:p>
          <a:p>
            <a:pPr indent="0" marL="0">
              <a:buNone/>
            </a:pPr>
            <a:r>
              <a:rPr lang="en-US" sz="1800" dirty="0">
                <a:solidFill>
                  <a:schemeClr val="tx1"/>
                </a:solidFill>
              </a:rPr>
              <a:t>    C.  a close-up with the scale in the shot</a:t>
            </a:r>
            <a:endParaRPr lang="en-US" sz="2000" dirty="0"/>
          </a:p>
          <a:p>
            <a:pPr indent="0" marL="0">
              <a:spcBef>
                <a:spcPts val="1400"/>
              </a:spcBef>
              <a:buNone/>
            </a:pPr>
            <a:r>
              <a:rPr lang="en-US" sz="2000" b="1" dirty="0">
                <a:solidFill>
                  <a:schemeClr val="tx1"/>
                </a:solidFill>
              </a:rPr>
              <a:t>2. A shard was picked up before it was photographed. The app says:</a:t>
            </a:r>
            <a:endParaRPr lang="en-US" sz="2000" dirty="0"/>
          </a:p>
          <a:p>
            <a:pPr indent="0" marL="0">
              <a:buNone/>
            </a:pPr>
            <a:r>
              <a:rPr lang="en-US" sz="1800" dirty="0">
                <a:solidFill>
                  <a:schemeClr val="tx1"/>
                </a:solidFill>
              </a:rPr>
              <a:t>    A.  nothing</a:t>
            </a:r>
            <a:endParaRPr lang="en-US" sz="2000" dirty="0"/>
          </a:p>
          <a:p>
            <a:pPr indent="0" marL="0">
              <a:buNone/>
            </a:pPr>
            <a:r>
              <a:rPr lang="en-US" sz="1800" dirty="0">
                <a:solidFill>
                  <a:schemeClr val="tx1"/>
                </a:solidFill>
              </a:rPr>
              <a:t>    B.  no photo in place, for good</a:t>
            </a:r>
            <a:endParaRPr lang="en-US" sz="2000" dirty="0"/>
          </a:p>
          <a:p>
            <a:pPr indent="0" marL="0">
              <a:buNone/>
            </a:pPr>
            <a:r>
              <a:rPr lang="en-US" sz="1800" dirty="0">
                <a:solidFill>
                  <a:schemeClr val="tx1"/>
                </a:solidFill>
              </a:rPr>
              <a:t>    C.  take the photo now and it is fine</a:t>
            </a:r>
            <a:endParaRPr lang="en-US" sz="2000" dirty="0"/>
          </a:p>
          <a:p>
            <a:pPr indent="0" marL="0">
              <a:spcBef>
                <a:spcPts val="1400"/>
              </a:spcBef>
              <a:buNone/>
            </a:pPr>
            <a:r>
              <a:rPr lang="en-US" sz="2000" b="1" dirty="0">
                <a:solidFill>
                  <a:schemeClr val="tx1"/>
                </a:solidFill>
              </a:rPr>
              <a:t>3. Name the two things that go beside an item before it is picked up, and say what each one is for.</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Office Theme">
  <a:themeElements>
    <a:clrScheme name="Lesson plan">
      <a:dk1>
        <a:srgbClr val="16171A"/>
      </a:dk1>
      <a:lt1>
        <a:srgbClr val="FFFFFF"/>
      </a:lt1>
      <a:dk2>
        <a:srgbClr val="B06D16"/>
      </a:dk2>
      <a:lt2>
        <a:srgbClr val="EEF6EF"/>
      </a:lt2>
      <a:accent1>
        <a:srgbClr val="E0A83F"/>
      </a:accent1>
      <a:accent2>
        <a:srgbClr val="B06D16"/>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Crime Scene Lab: The Trophy Case, a Crime Scene in One Period</dc:title>
  <dc:subject>PptxGenJS Presentation</dc:subject>
  <dc:creator>mytekDev</dc:creator>
  <cp:lastModifiedBy>mytekDev</cp:lastModifiedBy>
  <cp:revision>1</cp:revision>
  <dcterms:created xsi:type="dcterms:W3CDTF">2026-11-05T04:23:12Z</dcterms:created>
  <dcterms:modified xsi:type="dcterms:W3CDTF">2026-11-05T04:23:12Z</dcterms:modified>
</cp:coreProperties>
</file>