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29630b09-920c-86a4-7aa7-bef1220f7615}">
          <p14:sldIdLst>
            <p14:sldId id="256"/>
            <p14:sldId id="257"/>
            <p14:sldId id="258"/>
          </p14:sldIdLst>
        </p14:section>
        <p14:section name="Warm-up" id="{90f729b6-2128-15eb-0c1e-c68d772f53a0}">
          <p14:sldIdLst>
            <p14:sldId id="259"/>
          </p14:sldIdLst>
        </p14:section>
        <p14:section name="Direct instruction (I do)" id="{1de834f8-31d9-5965-fd94-0cffb291239b}">
          <p14:sldIdLst>
            <p14:sldId id="260"/>
            <p14:sldId id="261"/>
            <p14:sldId id="262"/>
          </p14:sldIdLst>
        </p14:section>
        <p14:section name="Guided practice (We do)" id="{97c2e02b-6a6c-2f70-9b8f-7aa2ab4e3d2f}">
          <p14:sldIdLst>
            <p14:sldId id="263"/>
            <p14:sldId id="264"/>
          </p14:sldIdLst>
        </p14:section>
        <p14:section name="Independent practice (You do)" id="{ac5963ce-4d07-45c7-1666-9879388fcfe6}">
          <p14:sldIdLst>
            <p14:sldId id="265"/>
          </p14:sldIdLst>
        </p14:section>
        <p14:section name="Closure" id="{efc98bc3-8518-7ff2-daea-7f9084ce4ded}">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open the database behind a school's clubs: students, clubs, the memberships that link them, and meetings, already filled with data. They ask it questions in SQL, writing their prediction before every Run: who is in grade 10, which room each club meets in, and which clubs Ana belongs to. The memberships table answers that last one only in numbers, so students decode it by hand, then write a JOIN that does it for them. They finish by adding a membership for a club that does not exist and watching the database refuse it. By the end, students can read a diagram, write a SELECT with WHERE and ORDER BY, and explain what a JOIN and a foreign key are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6. Show the title, essential question and Today I can slides (about 1 minute). Then have students open the link or scan the QR code on the worksheet. The app opens on a diagram of four tables: students, clubs, memberships and meetings, with lines between them. A short guide runs along the bottom; tell students to follow it. It has them open the SQL Query bar, press the students button to see its six rows, and change that query to SELECT name FROM students WHERE grade = 9; and run it. Ask: "How would you find out which clubs Ana is in?" Take a few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6 to 14. Show the vocabulary and Three words of SQL. On the projector, point to the diagram: each box is a table, each line in it a column, and the key symbol marks the primary key, id. The line from memberships to students says memberships.student_id holds a student's id; the 1 and the n at its ends say one student can have many memberships. In the panel, run SELECT * FROM students; (6 rows), then the guide's SELECT name FROM students WHERE grade = 9; (Ana Lopez and Dev Patel) and ask which part picked those two rows. Change 9 to 10, and before pressing Run, ask the class to predict: Ben Carter and Fatima Noor. Then, predicting first, SELECT name, room FROM clubs ORDER BY name; (Art, Chess, Debate, Robotics). Say: the buttons after Tables: in the bar above the editor are the tables, with how many rows each holds; pressing one replaces what is in the editor with its SELECT and runs it.
It's working when: Ctrl+Enter runs the query too. Several statements separated by semicolons run in order, and each shows its own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14 to 24. Ana's id is 1. Everyone runs SELECT * FROM memberships WHERE student_id = 1; Two rows come back, with club_id 1 and 2. Numbers, not names: ask students to look them up by hand in clubs (1 is Chess, 2 is Robotics). Then show the JOIN: SELECT clubs.name FROM memberships JOIN clubs ON clubs.id = memberships.club_id WHERE memberships.student_id = 1; It returns Chess and Robotics. Read it aloud: take each membership, find the club whose id matches its club_id, and show that club's name. This is why memberships exists: a student can be in many clubs and a club has many students, so neither table can hold the list, and the linking table holds one row per pairing.
Watch for: Names must match the diagram exactly: memberships, club_id. A misspelled name gives no such table or no such column, with a hint under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24 to 38. Students work through the worksheet's prediction table, writing each answer before running it: Robotics' meetings in date order, and a JOIN of their own that lists everyone in Robotics (Ana Lopez, Ben Carter and Fatima Noor). Then: INSERT INTO memberships (student_id, club_id, role) VALUES (4, 7, 'member'); The answer is Statement 1: FOREIGN KEY constraint failed, because there is no club 7. Students fix it with club 3, run it, and check Dev's clubs with a JOIN: Chess and Art. Walk the room and ask the questions under What to look for.
Watch for: A join of students and clubs returns two columns both called name. Writing students.name AS student, clubs.name AS club gives them different headings.
Watch for: Rows added with INSERT stay with the project. If a student's data gets confusing, Clear data empties every table, and opening the lesson link in a new tab starts over with the original rows. Reloading the same tab keeps the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Show the last slide and ask: "The database refused Dev's membership in club 7. Why is that a good thing?" (A membership in a club that does not exist would be data that points at nothing; the foreign key, the line in the diagram, makes the database refuse it.)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Database Designer: Ask a Database a Question</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Database Designer: Ask a Database a Question</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7-12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309360" y="3860572"/>
            <a:ext cx="5303520" cy="18800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do you ask a database a question, and how does it connect facts stored in different tables?</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read a database diagram: tables, columns, primary keys and the lines between tables.</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write SELECT statements with WHERE and ORDER BY, predicting each answer before running it.</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use a JOIN to turn the ids in a linking table into names.</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how a foreign key stops data that points at nothing.</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A school keeps its clubs in a database. How would you find out which clubs Ana is in?</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152106"/>
            <a:ext cx="4114800" cy="2645229"/>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database</a:t>
            </a:r>
            <a:endParaRPr lang="en-US" sz="1800" dirty="0"/>
          </a:p>
          <a:p>
            <a:pPr indent="0" marL="0">
              <a:spcAft>
                <a:spcPts val="400"/>
              </a:spcAft>
              <a:buNone/>
            </a:pPr>
            <a:r>
              <a:rPr lang="en-US" sz="1400" dirty="0">
                <a:solidFill>
                  <a:schemeClr val="tx1"/>
                </a:solidFill>
              </a:rPr>
              <a:t>An organized collection of data that a program can search and change.</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table</a:t>
            </a:r>
            <a:endParaRPr lang="en-US" sz="1800" dirty="0"/>
          </a:p>
          <a:p>
            <a:pPr indent="0" marL="0">
              <a:spcAft>
                <a:spcPts val="400"/>
              </a:spcAft>
              <a:buNone/>
            </a:pPr>
            <a:r>
              <a:rPr lang="en-US" sz="1400" dirty="0">
                <a:solidFill>
                  <a:schemeClr val="tx1"/>
                </a:solidFill>
              </a:rPr>
              <a:t>One kind of thing in a database, like students or clubs. Each row is one of them; each column is one fact about it.</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SQL</a:t>
            </a:r>
            <a:endParaRPr lang="en-US" sz="1800" dirty="0"/>
          </a:p>
          <a:p>
            <a:pPr indent="0" marL="0">
              <a:spcAft>
                <a:spcPts val="400"/>
              </a:spcAft>
              <a:buNone/>
            </a:pPr>
            <a:r>
              <a:rPr lang="en-US" sz="1400" dirty="0">
                <a:solidFill>
                  <a:schemeClr val="tx1"/>
                </a:solidFill>
              </a:rPr>
              <a:t>The language used to ask a database questions and change its data.</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query</a:t>
            </a:r>
            <a:endParaRPr lang="en-US" sz="1800" dirty="0"/>
          </a:p>
          <a:p>
            <a:pPr indent="0" marL="0">
              <a:spcAft>
                <a:spcPts val="400"/>
              </a:spcAft>
              <a:buNone/>
            </a:pPr>
            <a:r>
              <a:rPr lang="en-US" sz="1400" dirty="0">
                <a:solidFill>
                  <a:schemeClr val="tx1"/>
                </a:solidFill>
              </a:rPr>
              <a:t>One question asked in SQL, such as SELECT name FROM students;</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primary key</a:t>
            </a:r>
            <a:endParaRPr lang="en-US" sz="1800" dirty="0"/>
          </a:p>
          <a:p>
            <a:pPr indent="0" marL="0">
              <a:spcAft>
                <a:spcPts val="400"/>
              </a:spcAft>
              <a:buNone/>
            </a:pPr>
            <a:r>
              <a:rPr lang="en-US" sz="1400" dirty="0">
                <a:solidFill>
                  <a:schemeClr val="tx1"/>
                </a:solidFill>
              </a:rPr>
              <a:t>A column whose value is different in every row, usually id, so each row can be found exactly.</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foreign key</a:t>
            </a:r>
            <a:endParaRPr lang="en-US" sz="1800" dirty="0"/>
          </a:p>
          <a:p>
            <a:pPr indent="0" marL="0">
              <a:spcAft>
                <a:spcPts val="400"/>
              </a:spcAft>
              <a:buNone/>
            </a:pPr>
            <a:r>
              <a:rPr lang="en-US" sz="1400" dirty="0">
                <a:solidFill>
                  <a:schemeClr val="tx1"/>
                </a:solidFill>
              </a:rPr>
              <a:t>A column that holds another table's primary key, like club_id in memberships. The database refuses a value that matches no row.</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JOIN</a:t>
            </a:r>
            <a:endParaRPr lang="en-US" sz="1800" dirty="0"/>
          </a:p>
          <a:p>
            <a:pPr indent="0" marL="0">
              <a:spcAft>
                <a:spcPts val="400"/>
              </a:spcAft>
              <a:buNone/>
            </a:pPr>
            <a:r>
              <a:rPr lang="en-US" sz="1400" dirty="0">
                <a:solidFill>
                  <a:schemeClr val="tx1"/>
                </a:solidFill>
              </a:rPr>
              <a:t>Part of a query that matches rows from two tables, for example memberships to clubs by club id.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words of SQL</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SELECT says which columns you want.</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FROM says which table to look in.</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WHERE says which rows count, and ORDER BY sorts them.</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SELECT name FROM students WHERE grade = 9;</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Ask, and read the answer</a:t>
            </a:r>
            <a:endParaRPr lang="en-US" sz="3600" dirty="0"/>
          </a:p>
        </p:txBody>
      </p:sp>
      <p:pic>
        <p:nvPicPr>
          <p:cNvPr id="3" name="Ask, and read the answer" descr="Ask, and read the answer">    </p:cNvPr>
          <p:cNvPicPr>
            <a:picLocks noChangeAspect="1"/>
          </p:cNvPicPr>
          <p:nvPr/>
        </p:nvPicPr>
        <p:blipFill>
          <a:blip r:embed="rId1"/>
          <a:stretch>
            <a:fillRect/>
          </a:stretch>
        </p:blipFill>
        <p:spPr>
          <a:xfrm>
            <a:off x="1566697" y="1417320"/>
            <a:ext cx="9028126"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Each Run shows the query and the rows it returned.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which clubs is Ana in?</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Find Ana's id in students.</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Run SELECT * FROM memberships WHERE student_id = 1;</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Look up each club_id in clubs by hand.</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Now let a JOIN do the looking up.</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mytekdev.com/try/drawdb?lesson=ask-a-database-a-question</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JOIN</a:t>
            </a:r>
            <a:endParaRPr lang="en-US" sz="3600" dirty="0"/>
          </a:p>
        </p:txBody>
      </p:sp>
      <p:pic>
        <p:nvPicPr>
          <p:cNvPr id="3" name="The JOIN" descr="The JOIN">    </p:cNvPr>
          <p:cNvPicPr>
            <a:picLocks noChangeAspect="1"/>
          </p:cNvPicPr>
          <p:nvPr/>
        </p:nvPicPr>
        <p:blipFill>
          <a:blip r:embed="rId1"/>
          <a:stretch>
            <a:fillRect/>
          </a:stretch>
        </p:blipFill>
        <p:spPr>
          <a:xfrm>
            <a:off x="1566697" y="1417320"/>
            <a:ext cx="9028126"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JOIN matches each membership to its club, so the answer comes back as names.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Your questions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Predict each answer on the worksheet, then run it.</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Write a JOIN that finds everyone in Robotics.</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Add Dev to club 7. Read the error, then fix it.</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Rows you add are saved with the project.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Explain it</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The database refused Dev's membership in club 7. Why is that a good thing?</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Explain it picture" descr="Explain it picture">    </p:cNvPr>
          <p:cNvPicPr>
            <a:picLocks noChangeAspect="1"/>
          </p:cNvPicPr>
          <p:nvPr/>
        </p:nvPicPr>
        <p:blipFill>
          <a:blip r:embed="rId1"/>
          <a:stretch>
            <a:fillRect/>
          </a:stretch>
        </p:blipFill>
        <p:spPr>
          <a:xfrm>
            <a:off x="7223760" y="2745388"/>
            <a:ext cx="4114800" cy="145866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do you ask a database a question, and how does it connect facts stored in different tables?</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In SELECT name FROM students WHERE grade = 9; which part picks the rows?</a:t>
            </a:r>
            <a:endParaRPr lang="en-US" sz="2000" dirty="0"/>
          </a:p>
          <a:p>
            <a:pPr indent="0" marL="0">
              <a:buNone/>
            </a:pPr>
            <a:r>
              <a:rPr lang="en-US" sz="1800" dirty="0">
                <a:solidFill>
                  <a:schemeClr val="tx1"/>
                </a:solidFill>
              </a:rPr>
              <a:t>    A.  SELECT name</a:t>
            </a:r>
            <a:endParaRPr lang="en-US" sz="2000" dirty="0"/>
          </a:p>
          <a:p>
            <a:pPr indent="0" marL="0">
              <a:buNone/>
            </a:pPr>
            <a:r>
              <a:rPr lang="en-US" sz="1800" dirty="0">
                <a:solidFill>
                  <a:schemeClr val="tx1"/>
                </a:solidFill>
              </a:rPr>
              <a:t>    B.  FROM students</a:t>
            </a:r>
            <a:endParaRPr lang="en-US" sz="2000" dirty="0"/>
          </a:p>
          <a:p>
            <a:pPr indent="0" marL="0">
              <a:buNone/>
            </a:pPr>
            <a:r>
              <a:rPr lang="en-US" sz="1800" dirty="0">
                <a:solidFill>
                  <a:schemeClr val="tx1"/>
                </a:solidFill>
              </a:rPr>
              <a:t>    C.  WHERE grade = 9</a:t>
            </a:r>
            <a:endParaRPr lang="en-US" sz="2000" dirty="0"/>
          </a:p>
          <a:p>
            <a:pPr indent="0" marL="0">
              <a:spcBef>
                <a:spcPts val="1400"/>
              </a:spcBef>
              <a:buNone/>
            </a:pPr>
            <a:r>
              <a:rPr lang="en-US" sz="2000" b="1" dirty="0">
                <a:solidFill>
                  <a:schemeClr val="tx1"/>
                </a:solidFill>
              </a:rPr>
              <a:t>2. Why does the memberships table hold student_id and club_id instead of names?</a:t>
            </a:r>
            <a:endParaRPr lang="en-US" sz="2000" dirty="0"/>
          </a:p>
          <a:p>
            <a:pPr indent="0" marL="0">
              <a:buNone/>
            </a:pPr>
            <a:r>
              <a:rPr lang="en-US" sz="1800" dirty="0">
                <a:solidFill>
                  <a:schemeClr val="tx1"/>
                </a:solidFill>
              </a:rPr>
              <a:t>    A.  numbers are smaller</a:t>
            </a:r>
            <a:endParaRPr lang="en-US" sz="2000" dirty="0"/>
          </a:p>
          <a:p>
            <a:pPr indent="0" marL="0">
              <a:buNone/>
            </a:pPr>
            <a:r>
              <a:rPr lang="en-US" sz="1800" dirty="0">
                <a:solidFill>
                  <a:schemeClr val="tx1"/>
                </a:solidFill>
              </a:rPr>
              <a:t>    B.  one person can be in many clubs and a club has many members, so the pairings get their own table</a:t>
            </a:r>
            <a:endParaRPr lang="en-US" sz="2000" dirty="0"/>
          </a:p>
          <a:p>
            <a:pPr indent="0" marL="0">
              <a:buNone/>
            </a:pPr>
            <a:r>
              <a:rPr lang="en-US" sz="1800" dirty="0">
                <a:solidFill>
                  <a:schemeClr val="tx1"/>
                </a:solidFill>
              </a:rPr>
              <a:t>    C.  names are not allowed in databases</a:t>
            </a:r>
            <a:endParaRPr lang="en-US" sz="2000" dirty="0"/>
          </a:p>
          <a:p>
            <a:pPr indent="0" marL="0">
              <a:spcBef>
                <a:spcPts val="1400"/>
              </a:spcBef>
              <a:buNone/>
            </a:pPr>
            <a:r>
              <a:rPr lang="en-US" sz="2000" b="1" dirty="0">
                <a:solidFill>
                  <a:schemeClr val="tx1"/>
                </a:solidFill>
              </a:rPr>
              <a:t>3. A new row in memberships says club_id 12, and there is no club 12. What does the database do, and why is that useful?</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6202B"/>
      </a:dk1>
      <a:lt1>
        <a:srgbClr val="FFFFFF"/>
      </a:lt1>
      <a:dk2>
        <a:srgbClr val="2E5DB8"/>
      </a:dk2>
      <a:lt2>
        <a:srgbClr val="EEF6EF"/>
      </a:lt2>
      <a:accent1>
        <a:srgbClr val="5B8DEF"/>
      </a:accent1>
      <a:accent2>
        <a:srgbClr val="2E5DB8"/>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 Designer: Ask a Database a Question</dc:title>
  <dc:subject>PptxGenJS Presentation</dc:subject>
  <dc:creator>mytekDev</dc:creator>
  <cp:lastModifiedBy>mytekDev</cp:lastModifiedBy>
  <cp:revision>1</cp:revision>
  <dcterms:created xsi:type="dcterms:W3CDTF">2026-10-27T15:38:06Z</dcterms:created>
  <dcterms:modified xsi:type="dcterms:W3CDTF">2026-10-27T15:38:06Z</dcterms:modified>
</cp:coreProperties>
</file>