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a5be930d-4a21-f2ae-b099-876e69fe86d4}">
          <p14:sldIdLst>
            <p14:sldId id="256"/>
            <p14:sldId id="257"/>
            <p14:sldId id="258"/>
          </p14:sldIdLst>
        </p14:section>
        <p14:section name="Warm-up" id="{92cdbe6b-f767-5702-de21-cd6fa738fd65}">
          <p14:sldIdLst>
            <p14:sldId id="259"/>
          </p14:sldIdLst>
        </p14:section>
        <p14:section name="Direct instruction (I do)" id="{b26d5983-1d6b-3415-215b-4b402f45e6c9}">
          <p14:sldIdLst>
            <p14:sldId id="260"/>
            <p14:sldId id="261"/>
            <p14:sldId id="262"/>
            <p14:sldId id="263"/>
          </p14:sldIdLst>
        </p14:section>
        <p14:section name="Guided practice (We do)" id="{de70dc84-83f3-1b65-d8ac-b11b364173a2}">
          <p14:sldIdLst>
            <p14:sldId id="264"/>
          </p14:sldIdLst>
        </p14:section>
        <p14:section name="Independent practice (You do)" id="{25911e92-0d70-beab-9067-3bc7d59a764e}">
          <p14:sldIdLst>
            <p14:sldId id="265"/>
          </p14:sldIdLst>
        </p14:section>
        <p14:section name="Closure" id="{4b1aa507-dc8a-7328-b712-17957e094186}">
          <p14:sldIdLst>
            <p14:sldId id="266"/>
            <p14:sldId id="267"/>
            <p14:sldId id="26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 this as students come in. Students run a block program that flies a drone through six rings and lands. They find out that each fly to block is a place in the sky, three numbers for left and right, forward and height, and that the drone goes exactly where those numbers say. By the end, they can change one number, say beforehand which ring will stay orange, and fix a classmate's broken program by reading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it aloud. Come back to it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objectives as I can statements. Read them aloud, and come back to them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Warm-up, minutes 0 to 7. Show the title, essential question and Today I can slides (about 1 minute). Then have students open the link or scan the QR code on the worksheet. The app opens on the Simulator with the course of six orange rings. A short guide runs along the bottom: tell students to do its first step only, which is to press Run (the play button) and watch, then wait. Each ring turns green as the drone flies through it, and the drone lands at the end. Ask: "How does the drone know where each ring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at each word on the screen the first time the lesson uses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 instruction (I do), minutes 7 to 15. Show the vocabulary slide. Then, on the projector, open Blocks. Read the program from top to bottom: arm, takeoff to 22, six fly to blocks, land. Say: this is a sequence, steps that run in order. Point to the first fly to block: x 0, y 70, alt 22. Say: these are three coordinates. x is left and right, y is forward, and alt is the altitude, the height. The first ring is 60 forward and 22 high, and the block aims at 70 so the drone flies through the ring and out the other side. Show the Before every Run slide: Run starts from wherever the drone is, so press reset, the circle arrow next to Run, first. Then change the first block's x from 0 to 30, ask the class to predict which ring will stay orange, press reset and Run. Ring 1 stays orange and the other five turn green.
It's working when: With ring 1 missed, the counter at the top of the 3D view stops at `Gates: 5 / 6` instead of `Course Complete!`.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Guided practice (We do), minutes 15 to 23. Everyone sets the first block's x back to 0. Then together: find the third fly to block (x 18, y 190, alt 22) and change its x to -18. Before anyone presses Run, students write in the table which ring they think will stay orange. Then reset and Run. Ring 3 stays orange, because the drone now flies to the other side of it; the rings before and after still turn green. Set it back to 18. Before moving on, check that every table has a prediction and a result for this row.
Watch for: Students change the number and look for Run in Blocks. Run and reset are on the Simulator tab only. If the drone flies back down the course, it was not reset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Independent practice (You do), minutes 23 to 37. Walk the room and ask the questions under What to look for. Challenge 1: make the drone skip ring 4 without deleting any blocks (raising the fourth fly to block's alt from 30 to 60 flies it over the ring; other changes work too). Challenge 2, in pairs: one student changes one number in one fly to block while the other looks away, and writes it down. This is a bug on purpose. The partner reads the blocks, predicts which ring will stay orange, then presses reset and Run, fixes the number and runs it again. Swap roles. Repeat the rule: every prediction is written before Run.
Watch for: A partner who hides the change by typing in the Python tab gets a warning dialog, and from then on Run ignores the blocks, so fixing the block changes nothing. Keep the secret change in Blocks.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Closure, minutes 37 to 45. Show the last slide and ask: "Ring 2 stays orange. Which block would you check first, and why?" (The second fly to block, because each block aims at one ring.) Ask the essential question again, then hand out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essential question again before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the exit ticket, or have students answer in their notebooks. The answer key is in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chemeClr val="tx1"/>
        </a:solidFill>
      </p:bgPr>
    </p:bg>
    <p:spTree>
      <p:nvGrpSpPr>
        <p:cNvPr id="1" name=""/>
        <p:cNvGrpSpPr/>
        <p:nvPr/>
      </p:nvGrpSpPr>
      <p:grpSpPr>
        <a:xfrm>
          <a:off x="0" y="0"/>
          <a:ext cx="0" cy="0"/>
          <a:chOff x="0" y="0"/>
          <a:chExt cx="0" cy="0"/>
        </a:xfrm>
      </p:grpSpPr>
      <p:sp>
        <p:nvSpPr>
          <p:cNvPr id="2" name="Text 0"/>
          <p:cNvSpPr txBox="1"/>
          <p:nvPr/>
        </p:nvSpPr>
        <p:spPr>
          <a:xfrm>
            <a:off x="548640" y="6263640"/>
            <a:ext cx="5486400" cy="320040"/>
          </a:xfrm>
          <a:prstGeom prst="rect">
            <a:avLst/>
          </a:prstGeom>
          <a:noFill/>
          <a:ln/>
        </p:spPr>
        <p:txBody>
          <a:bodyPr wrap="square" lIns="0" tIns="0" rIns="0" bIns="0" rtlCol="0" anchor="ctr"/>
          <a:lstStyle/>
          <a:p>
            <a:pPr indent="0" marL="0">
              <a:buNone/>
            </a:pPr>
            <a:r>
              <a:rPr lang="en-US" sz="1100" dirty="0">
                <a:solidFill>
                  <a:schemeClr val="bg1">
                    <a:alpha val="65000"/>
                  </a:schemeClr>
                </a:solidFill>
              </a:rPr>
              <a:t>mytekDev</a:t>
            </a:r>
            <a:endParaRPr lang="en-US" sz="11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txBox="1"/>
          <p:nvPr/>
        </p:nvSpPr>
        <p:spPr>
          <a:xfrm>
            <a:off x="548640" y="6355080"/>
            <a:ext cx="8229600" cy="274320"/>
          </a:xfrm>
          <a:prstGeom prst="rect">
            <a:avLst/>
          </a:prstGeom>
          <a:noFill/>
          <a:ln/>
        </p:spPr>
        <p:txBody>
          <a:bodyPr wrap="square" lIns="0" tIns="0" rIns="0" bIns="0" rtlCol="0" anchor="ctr"/>
          <a:lstStyle/>
          <a:p>
            <a:pPr indent="0" marL="0">
              <a:buNone/>
            </a:pPr>
            <a:r>
              <a:rPr lang="en-US" sz="1000" dirty="0">
                <a:solidFill>
                  <a:schemeClr val="tx1">
                    <a:alpha val="55000"/>
                  </a:schemeClr>
                </a:solidFill>
              </a:rPr>
              <a:t>mytekDev  ·  Drone Simulator: Program a Drone Through the Rings</a:t>
            </a:r>
            <a:endParaRPr lang="en-US" sz="1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itle"/>
          <p:cNvSpPr txBox="1"/>
          <p:nvPr/>
        </p:nvSpPr>
        <p:spPr>
          <a:xfrm>
            <a:off x="548640" y="548640"/>
            <a:ext cx="11064240" cy="1371600"/>
          </a:xfrm>
          <a:prstGeom prst="rect">
            <a:avLst/>
          </a:prstGeom>
          <a:noFill/>
          <a:ln/>
        </p:spPr>
        <p:txBody>
          <a:bodyPr wrap="square" lIns="0" tIns="0" rIns="0" bIns="0" rtlCol="0" anchor="t"/>
          <a:lstStyle/>
          <a:p>
            <a:pPr indent="0" marL="0">
              <a:buNone/>
            </a:pPr>
            <a:r>
              <a:rPr lang="en-US" sz="4400" b="1" dirty="0">
                <a:solidFill>
                  <a:schemeClr val="bg1"/>
                </a:solidFill>
              </a:rPr>
              <a:t>Drone Simulator: Program a Drone Through the Rings</a:t>
            </a:r>
            <a:endParaRPr lang="en-US" sz="4400" dirty="0"/>
          </a:p>
        </p:txBody>
      </p:sp>
      <p:sp>
        <p:nvSpPr>
          <p:cNvPr id="3" name="Text 1"/>
          <p:cNvSpPr txBox="1"/>
          <p:nvPr/>
        </p:nvSpPr>
        <p:spPr>
          <a:xfrm>
            <a:off x="548640" y="2011680"/>
            <a:ext cx="6766560" cy="457200"/>
          </a:xfrm>
          <a:prstGeom prst="rect">
            <a:avLst/>
          </a:prstGeom>
          <a:noFill/>
          <a:ln/>
        </p:spPr>
        <p:txBody>
          <a:bodyPr wrap="square" lIns="0" tIns="0" rIns="0" bIns="0" rtlCol="0" anchor="ctr"/>
          <a:lstStyle/>
          <a:p>
            <a:pPr indent="0" marL="0">
              <a:buNone/>
            </a:pPr>
            <a:r>
              <a:rPr lang="en-US" sz="2200" b="1" dirty="0">
                <a:solidFill>
                  <a:schemeClr val="accent1"/>
                </a:solidFill>
              </a:rPr>
              <a:t>Grades 4-8  ·  45 minutes</a:t>
            </a:r>
            <a:endParaRPr lang="en-US" sz="2200" dirty="0"/>
          </a:p>
        </p:txBody>
      </p:sp>
      <p:sp>
        <p:nvSpPr>
          <p:cNvPr id="4" name="Text 2"/>
          <p:cNvSpPr txBox="1"/>
          <p:nvPr/>
        </p:nvSpPr>
        <p:spPr>
          <a:xfrm>
            <a:off x="548640" y="2697480"/>
            <a:ext cx="346557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Slides, rubric and answer key</a:t>
            </a:r>
            <a:endParaRPr lang="en-US" sz="1400" dirty="0"/>
          </a:p>
        </p:txBody>
      </p:sp>
      <p:sp>
        <p:nvSpPr>
          <p:cNvPr id="5" name="Text 3"/>
          <p:cNvSpPr txBox="1"/>
          <p:nvPr/>
        </p:nvSpPr>
        <p:spPr>
          <a:xfrm>
            <a:off x="4197096" y="2697480"/>
            <a:ext cx="1755648"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Print and go</a:t>
            </a:r>
            <a:endParaRPr lang="en-US" sz="1400" dirty="0"/>
          </a:p>
        </p:txBody>
      </p:sp>
      <p:sp>
        <p:nvSpPr>
          <p:cNvPr id="6" name="Text 4"/>
          <p:cNvSpPr txBox="1"/>
          <p:nvPr/>
        </p:nvSpPr>
        <p:spPr>
          <a:xfrm>
            <a:off x="6135624" y="2697480"/>
            <a:ext cx="245973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No student accounts</a:t>
            </a:r>
            <a:endParaRPr lang="en-US" sz="1400" dirty="0"/>
          </a:p>
        </p:txBody>
      </p:sp>
      <p:pic>
        <p:nvPicPr>
          <p:cNvPr id="7" name="The app" descr="The app">    </p:cNvPr>
          <p:cNvPicPr>
            <a:picLocks noChangeAspect="1"/>
          </p:cNvPicPr>
          <p:nvPr/>
        </p:nvPicPr>
        <p:blipFill>
          <a:blip r:embed="rId1"/>
          <a:stretch>
            <a:fillRect/>
          </a:stretch>
        </p:blipFill>
        <p:spPr>
          <a:xfrm>
            <a:off x="6728283" y="3429000"/>
            <a:ext cx="4465674" cy="2743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Essential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400" b="1" dirty="0">
                <a:solidFill>
                  <a:schemeClr val="bg1"/>
                </a:solidFill>
              </a:rPr>
              <a:t>How does a program tell a drone where to fly?</a:t>
            </a:r>
            <a:endParaRPr lang="en-US" sz="4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Today I can</a:t>
            </a:r>
            <a:endParaRPr lang="en-US" sz="3600" dirty="0"/>
          </a:p>
        </p:txBody>
      </p:sp>
      <p:sp>
        <p:nvSpPr>
          <p:cNvPr id="3" name="Text 1"/>
          <p:cNvSpPr txBox="1"/>
          <p:nvPr/>
        </p:nvSpPr>
        <p:spPr>
          <a:xfrm>
            <a:off x="548640" y="14904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4" name="Text 2"/>
          <p:cNvSpPr txBox="1"/>
          <p:nvPr/>
        </p:nvSpPr>
        <p:spPr>
          <a:xfrm>
            <a:off x="1280160" y="14173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explain what the three numbers in a fly to block mean: left and right, forward, and height.</a:t>
            </a:r>
            <a:endParaRPr lang="en-US" sz="2000" dirty="0"/>
          </a:p>
        </p:txBody>
      </p:sp>
      <p:sp>
        <p:nvSpPr>
          <p:cNvPr id="5" name="Text 3"/>
          <p:cNvSpPr txBox="1"/>
          <p:nvPr/>
        </p:nvSpPr>
        <p:spPr>
          <a:xfrm>
            <a:off x="548640" y="24048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6" name="Text 4"/>
          <p:cNvSpPr txBox="1"/>
          <p:nvPr/>
        </p:nvSpPr>
        <p:spPr>
          <a:xfrm>
            <a:off x="1280160" y="23317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predict which ring a changed number will make the drone miss, then test the prediction.</a:t>
            </a:r>
            <a:endParaRPr lang="en-US" sz="2000" dirty="0"/>
          </a:p>
        </p:txBody>
      </p:sp>
      <p:sp>
        <p:nvSpPr>
          <p:cNvPr id="7" name="Text 5"/>
          <p:cNvSpPr txBox="1"/>
          <p:nvPr/>
        </p:nvSpPr>
        <p:spPr>
          <a:xfrm>
            <a:off x="548640" y="33192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8" name="Text 6"/>
          <p:cNvSpPr txBox="1"/>
          <p:nvPr/>
        </p:nvSpPr>
        <p:spPr>
          <a:xfrm>
            <a:off x="1280160" y="32461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find the block that makes a drone miss a ring by reading the program, and fix it.</a:t>
            </a:r>
            <a:endParaRPr lang="en-US" sz="2000" dirty="0"/>
          </a:p>
        </p:txBody>
      </p:sp>
      <p:sp>
        <p:nvSpPr>
          <p:cNvPr id="9" name="Text 7"/>
          <p:cNvSpPr txBox="1"/>
          <p:nvPr/>
        </p:nvSpPr>
        <p:spPr>
          <a:xfrm>
            <a:off x="548640" y="42336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4</a:t>
            </a:r>
            <a:endParaRPr lang="en-US" sz="1800" dirty="0"/>
          </a:p>
        </p:txBody>
      </p:sp>
      <p:sp>
        <p:nvSpPr>
          <p:cNvPr id="10" name="Text 8"/>
          <p:cNvSpPr txBox="1"/>
          <p:nvPr/>
        </p:nvSpPr>
        <p:spPr>
          <a:xfrm>
            <a:off x="1280160" y="41605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change a program on purpose so the drone skips a ring, without deleting any blocks.</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Warm-up</a:t>
            </a:r>
            <a:endParaRPr lang="en-US" sz="3600" dirty="0"/>
          </a:p>
        </p:txBody>
      </p:sp>
      <p:sp>
        <p:nvSpPr>
          <p:cNvPr id="3" name="Question"/>
          <p:cNvSpPr txBox="1"/>
          <p:nvPr/>
        </p:nvSpPr>
        <p:spPr>
          <a:xfrm>
            <a:off x="548640" y="1554480"/>
            <a:ext cx="6035040" cy="3291840"/>
          </a:xfrm>
          <a:prstGeom prst="rect">
            <a:avLst/>
          </a:prstGeom>
          <a:noFill/>
          <a:ln/>
        </p:spPr>
        <p:txBody>
          <a:bodyPr wrap="square" lIns="0" tIns="0" rIns="0" bIns="0" rtlCol="0" anchor="ctr"/>
          <a:lstStyle/>
          <a:p>
            <a:pPr indent="0" marL="0">
              <a:buNone/>
            </a:pPr>
            <a:r>
              <a:rPr lang="en-US" sz="4000" b="1" dirty="0">
                <a:solidFill>
                  <a:schemeClr val="tx1"/>
                </a:solidFill>
              </a:rPr>
              <a:t>How does the drone know where each ring is?</a:t>
            </a:r>
            <a:endParaRPr lang="en-US" sz="4000" dirty="0"/>
          </a:p>
        </p:txBody>
      </p:sp>
      <p:sp>
        <p:nvSpPr>
          <p:cNvPr id="4" name="Shape 2"/>
          <p:cNvSpPr/>
          <p:nvPr/>
        </p:nvSpPr>
        <p:spPr>
          <a:xfrm>
            <a:off x="6949440" y="1371600"/>
            <a:ext cx="4663440" cy="4206240"/>
          </a:xfrm>
          <a:prstGeom prst="roundRect">
            <a:avLst>
              <a:gd name="adj" fmla="val 4348"/>
            </a:avLst>
          </a:prstGeom>
          <a:solidFill>
            <a:schemeClr val="bg2"/>
          </a:solidFill>
          <a:ln w="12700">
            <a:solidFill>
              <a:schemeClr val="bg2"/>
            </a:solidFill>
            <a:prstDash val="solid"/>
          </a:ln>
        </p:spPr>
      </p:sp>
      <p:pic>
        <p:nvPicPr>
          <p:cNvPr id="5" name="Warm-up picture" descr="Warm-up picture">    </p:cNvPr>
          <p:cNvPicPr>
            <a:picLocks noChangeAspect="1"/>
          </p:cNvPicPr>
          <p:nvPr/>
        </p:nvPicPr>
        <p:blipFill>
          <a:blip r:embed="rId1"/>
          <a:stretch>
            <a:fillRect/>
          </a:stretch>
        </p:blipFill>
        <p:spPr>
          <a:xfrm>
            <a:off x="7223760" y="2210889"/>
            <a:ext cx="4114800" cy="2527663"/>
          </a:xfrm>
          <a:prstGeom prst="rect">
            <a:avLst/>
          </a:prstGeom>
        </p:spPr>
      </p:pic>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Words we will use</a:t>
            </a:r>
            <a:endParaRPr lang="en-US" sz="3600" dirty="0"/>
          </a:p>
        </p:txBody>
      </p:sp>
      <p:sp>
        <p:nvSpPr>
          <p:cNvPr id="3" name="Vocabulary card"/>
          <p:cNvSpPr/>
          <p:nvPr/>
        </p:nvSpPr>
        <p:spPr>
          <a:xfrm>
            <a:off x="548640" y="1417320"/>
            <a:ext cx="3566160" cy="1463040"/>
          </a:xfrm>
          <a:prstGeom prst="roundRect">
            <a:avLst>
              <a:gd name="adj" fmla="val 7500"/>
            </a:avLst>
          </a:prstGeom>
          <a:solidFill>
            <a:schemeClr val="bg2"/>
          </a:solidFill>
          <a:ln w="12700">
            <a:solidFill>
              <a:schemeClr val="bg2"/>
            </a:solidFill>
            <a:prstDash val="solid"/>
          </a:ln>
        </p:spPr>
      </p:sp>
      <p:sp>
        <p:nvSpPr>
          <p:cNvPr id="4" name="Text 2"/>
          <p:cNvSpPr txBox="1"/>
          <p:nvPr/>
        </p:nvSpPr>
        <p:spPr>
          <a:xfrm>
            <a:off x="71323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program</a:t>
            </a:r>
            <a:endParaRPr lang="en-US" sz="1800" dirty="0"/>
          </a:p>
          <a:p>
            <a:pPr indent="0" marL="0">
              <a:spcAft>
                <a:spcPts val="400"/>
              </a:spcAft>
              <a:buNone/>
            </a:pPr>
            <a:r>
              <a:rPr lang="en-US" sz="1400" dirty="0">
                <a:solidFill>
                  <a:schemeClr val="tx1"/>
                </a:solidFill>
              </a:rPr>
              <a:t>A list of steps for a computer to follow, in order.</a:t>
            </a:r>
            <a:endParaRPr lang="en-US" sz="1800" dirty="0"/>
          </a:p>
        </p:txBody>
      </p:sp>
      <p:sp>
        <p:nvSpPr>
          <p:cNvPr id="5" name="Vocabulary card"/>
          <p:cNvSpPr/>
          <p:nvPr/>
        </p:nvSpPr>
        <p:spPr>
          <a:xfrm>
            <a:off x="4297680" y="1417320"/>
            <a:ext cx="3566160" cy="1463040"/>
          </a:xfrm>
          <a:prstGeom prst="roundRect">
            <a:avLst>
              <a:gd name="adj" fmla="val 7500"/>
            </a:avLst>
          </a:prstGeom>
          <a:solidFill>
            <a:schemeClr val="bg2"/>
          </a:solidFill>
          <a:ln w="12700">
            <a:solidFill>
              <a:schemeClr val="bg2"/>
            </a:solidFill>
            <a:prstDash val="solid"/>
          </a:ln>
        </p:spPr>
      </p:sp>
      <p:sp>
        <p:nvSpPr>
          <p:cNvPr id="6" name="Text 4"/>
          <p:cNvSpPr txBox="1"/>
          <p:nvPr/>
        </p:nvSpPr>
        <p:spPr>
          <a:xfrm>
            <a:off x="446227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block</a:t>
            </a:r>
            <a:endParaRPr lang="en-US" sz="1800" dirty="0"/>
          </a:p>
          <a:p>
            <a:pPr indent="0" marL="0">
              <a:spcAft>
                <a:spcPts val="400"/>
              </a:spcAft>
              <a:buNone/>
            </a:pPr>
            <a:r>
              <a:rPr lang="en-US" sz="1400" dirty="0">
                <a:solidFill>
                  <a:schemeClr val="tx1"/>
                </a:solidFill>
              </a:rPr>
              <a:t>One step of a program. Blocks snap together, and the program runs them from top to bottom.</a:t>
            </a:r>
            <a:endParaRPr lang="en-US" sz="1800" dirty="0"/>
          </a:p>
        </p:txBody>
      </p:sp>
      <p:sp>
        <p:nvSpPr>
          <p:cNvPr id="7" name="Vocabulary card"/>
          <p:cNvSpPr/>
          <p:nvPr/>
        </p:nvSpPr>
        <p:spPr>
          <a:xfrm>
            <a:off x="8046720" y="1417320"/>
            <a:ext cx="3566160" cy="1463040"/>
          </a:xfrm>
          <a:prstGeom prst="roundRect">
            <a:avLst>
              <a:gd name="adj" fmla="val 7500"/>
            </a:avLst>
          </a:prstGeom>
          <a:solidFill>
            <a:schemeClr val="bg2"/>
          </a:solidFill>
          <a:ln w="12700">
            <a:solidFill>
              <a:schemeClr val="bg2"/>
            </a:solidFill>
            <a:prstDash val="solid"/>
          </a:ln>
        </p:spPr>
      </p:sp>
      <p:sp>
        <p:nvSpPr>
          <p:cNvPr id="8" name="Text 6"/>
          <p:cNvSpPr txBox="1"/>
          <p:nvPr/>
        </p:nvSpPr>
        <p:spPr>
          <a:xfrm>
            <a:off x="821131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sequence</a:t>
            </a:r>
            <a:endParaRPr lang="en-US" sz="1800" dirty="0"/>
          </a:p>
          <a:p>
            <a:pPr indent="0" marL="0">
              <a:spcAft>
                <a:spcPts val="400"/>
              </a:spcAft>
              <a:buNone/>
            </a:pPr>
            <a:r>
              <a:rPr lang="en-US" sz="1400" dirty="0">
                <a:solidFill>
                  <a:schemeClr val="tx1"/>
                </a:solidFill>
              </a:rPr>
              <a:t>The order the steps run in. Change the order, and the drone does something different.</a:t>
            </a:r>
            <a:endParaRPr lang="en-US" sz="1800" dirty="0"/>
          </a:p>
        </p:txBody>
      </p:sp>
      <p:sp>
        <p:nvSpPr>
          <p:cNvPr id="9" name="Vocabulary card"/>
          <p:cNvSpPr/>
          <p:nvPr/>
        </p:nvSpPr>
        <p:spPr>
          <a:xfrm>
            <a:off x="548640" y="3017520"/>
            <a:ext cx="3566160" cy="1463040"/>
          </a:xfrm>
          <a:prstGeom prst="roundRect">
            <a:avLst>
              <a:gd name="adj" fmla="val 7500"/>
            </a:avLst>
          </a:prstGeom>
          <a:solidFill>
            <a:schemeClr val="bg2"/>
          </a:solidFill>
          <a:ln w="12700">
            <a:solidFill>
              <a:schemeClr val="bg2"/>
            </a:solidFill>
            <a:prstDash val="solid"/>
          </a:ln>
        </p:spPr>
      </p:sp>
      <p:sp>
        <p:nvSpPr>
          <p:cNvPr id="10" name="Text 8"/>
          <p:cNvSpPr txBox="1"/>
          <p:nvPr/>
        </p:nvSpPr>
        <p:spPr>
          <a:xfrm>
            <a:off x="71323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coordinates</a:t>
            </a:r>
            <a:endParaRPr lang="en-US" sz="1800" dirty="0"/>
          </a:p>
          <a:p>
            <a:pPr indent="0" marL="0">
              <a:spcAft>
                <a:spcPts val="400"/>
              </a:spcAft>
              <a:buNone/>
            </a:pPr>
            <a:r>
              <a:rPr lang="en-US" sz="1400" dirty="0">
                <a:solidFill>
                  <a:schemeClr val="tx1"/>
                </a:solidFill>
              </a:rPr>
              <a:t>Numbers that say where something is. Here there are three: left and right, forward, and height.</a:t>
            </a:r>
            <a:endParaRPr lang="en-US" sz="1800" dirty="0"/>
          </a:p>
        </p:txBody>
      </p:sp>
      <p:sp>
        <p:nvSpPr>
          <p:cNvPr id="11" name="Vocabulary card"/>
          <p:cNvSpPr/>
          <p:nvPr/>
        </p:nvSpPr>
        <p:spPr>
          <a:xfrm>
            <a:off x="4297680" y="3017520"/>
            <a:ext cx="3566160" cy="1463040"/>
          </a:xfrm>
          <a:prstGeom prst="roundRect">
            <a:avLst>
              <a:gd name="adj" fmla="val 7500"/>
            </a:avLst>
          </a:prstGeom>
          <a:solidFill>
            <a:schemeClr val="bg2"/>
          </a:solidFill>
          <a:ln w="12700">
            <a:solidFill>
              <a:schemeClr val="bg2"/>
            </a:solidFill>
            <a:prstDash val="solid"/>
          </a:ln>
        </p:spPr>
      </p:sp>
      <p:sp>
        <p:nvSpPr>
          <p:cNvPr id="12" name="Text 10"/>
          <p:cNvSpPr txBox="1"/>
          <p:nvPr/>
        </p:nvSpPr>
        <p:spPr>
          <a:xfrm>
            <a:off x="446227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altitude</a:t>
            </a:r>
            <a:endParaRPr lang="en-US" sz="1800" dirty="0"/>
          </a:p>
          <a:p>
            <a:pPr indent="0" marL="0">
              <a:spcAft>
                <a:spcPts val="400"/>
              </a:spcAft>
              <a:buNone/>
            </a:pPr>
            <a:r>
              <a:rPr lang="en-US" sz="1400" dirty="0">
                <a:solidFill>
                  <a:schemeClr val="tx1"/>
                </a:solidFill>
              </a:rPr>
              <a:t>How high the drone is. The fly to block calls it alt.</a:t>
            </a:r>
            <a:endParaRPr lang="en-US" sz="1800" dirty="0"/>
          </a:p>
        </p:txBody>
      </p:sp>
      <p:sp>
        <p:nvSpPr>
          <p:cNvPr id="13" name="Vocabulary card"/>
          <p:cNvSpPr/>
          <p:nvPr/>
        </p:nvSpPr>
        <p:spPr>
          <a:xfrm>
            <a:off x="8046720" y="3017520"/>
            <a:ext cx="3566160" cy="1463040"/>
          </a:xfrm>
          <a:prstGeom prst="roundRect">
            <a:avLst>
              <a:gd name="adj" fmla="val 7500"/>
            </a:avLst>
          </a:prstGeom>
          <a:solidFill>
            <a:schemeClr val="bg2"/>
          </a:solidFill>
          <a:ln w="12700">
            <a:solidFill>
              <a:schemeClr val="bg2"/>
            </a:solidFill>
            <a:prstDash val="solid"/>
          </a:ln>
        </p:spPr>
      </p:sp>
      <p:sp>
        <p:nvSpPr>
          <p:cNvPr id="14" name="Text 12"/>
          <p:cNvSpPr txBox="1"/>
          <p:nvPr/>
        </p:nvSpPr>
        <p:spPr>
          <a:xfrm>
            <a:off x="821131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predict</a:t>
            </a:r>
            <a:endParaRPr lang="en-US" sz="1800" dirty="0"/>
          </a:p>
          <a:p>
            <a:pPr indent="0" marL="0">
              <a:spcAft>
                <a:spcPts val="400"/>
              </a:spcAft>
              <a:buNone/>
            </a:pPr>
            <a:r>
              <a:rPr lang="en-US" sz="1400" dirty="0">
                <a:solidFill>
                  <a:schemeClr val="tx1"/>
                </a:solidFill>
              </a:rPr>
              <a:t>Say what you think will happen before you test it.</a:t>
            </a:r>
            <a:endParaRPr lang="en-US" sz="1800" dirty="0"/>
          </a:p>
        </p:txBody>
      </p:sp>
      <p:sp>
        <p:nvSpPr>
          <p:cNvPr id="15" name="Vocabulary card"/>
          <p:cNvSpPr/>
          <p:nvPr/>
        </p:nvSpPr>
        <p:spPr>
          <a:xfrm>
            <a:off x="548640" y="4617720"/>
            <a:ext cx="3566160" cy="1463040"/>
          </a:xfrm>
          <a:prstGeom prst="roundRect">
            <a:avLst>
              <a:gd name="adj" fmla="val 7500"/>
            </a:avLst>
          </a:prstGeom>
          <a:solidFill>
            <a:schemeClr val="bg2"/>
          </a:solidFill>
          <a:ln w="12700">
            <a:solidFill>
              <a:schemeClr val="bg2"/>
            </a:solidFill>
            <a:prstDash val="solid"/>
          </a:ln>
        </p:spPr>
      </p:sp>
      <p:sp>
        <p:nvSpPr>
          <p:cNvPr id="16" name="Text 14"/>
          <p:cNvSpPr txBox="1"/>
          <p:nvPr/>
        </p:nvSpPr>
        <p:spPr>
          <a:xfrm>
            <a:off x="713232" y="47274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bug</a:t>
            </a:r>
            <a:endParaRPr lang="en-US" sz="1800" dirty="0"/>
          </a:p>
          <a:p>
            <a:pPr indent="0" marL="0">
              <a:spcAft>
                <a:spcPts val="400"/>
              </a:spcAft>
              <a:buNone/>
            </a:pPr>
            <a:r>
              <a:rPr lang="en-US" sz="1400" dirty="0">
                <a:solidFill>
                  <a:schemeClr val="tx1"/>
                </a:solidFill>
              </a:rPr>
              <a:t>A mistake in a program that makes it do something you did not want.</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The program that flies it</a:t>
            </a:r>
            <a:endParaRPr lang="en-US" sz="3600" dirty="0"/>
          </a:p>
        </p:txBody>
      </p:sp>
      <p:pic>
        <p:nvPicPr>
          <p:cNvPr id="3" name="The program that flies it" descr="The program that flies it">    </p:cNvPr>
          <p:cNvPicPr>
            <a:picLocks noChangeAspect="1"/>
          </p:cNvPicPr>
          <p:nvPr/>
        </p:nvPicPr>
        <p:blipFill>
          <a:blip r:embed="rId1"/>
          <a:stretch>
            <a:fillRect/>
          </a:stretch>
        </p:blipFill>
        <p:spPr>
          <a:xfrm>
            <a:off x="3591560" y="1417320"/>
            <a:ext cx="4978400" cy="3200400"/>
          </a:xfrm>
          <a:prstGeom prst="rect">
            <a:avLst/>
          </a:prstGeom>
        </p:spPr>
      </p:pic>
      <p:sp>
        <p:nvSpPr>
          <p:cNvPr id="4" name="Caption"/>
          <p:cNvSpPr txBox="1"/>
          <p:nvPr/>
        </p:nvSpPr>
        <p:spPr>
          <a:xfrm>
            <a:off x="548640" y="5257800"/>
            <a:ext cx="11064240" cy="640080"/>
          </a:xfrm>
          <a:prstGeom prst="rect">
            <a:avLst/>
          </a:prstGeom>
          <a:noFill/>
          <a:ln/>
        </p:spPr>
        <p:txBody>
          <a:bodyPr wrap="square" lIns="0" tIns="0" rIns="0" bIns="0" rtlCol="0" anchor="ctr"/>
          <a:lstStyle/>
          <a:p>
            <a:pPr indent="0" marL="0">
              <a:buNone/>
            </a:pPr>
            <a:r>
              <a:rPr lang="en-US" sz="1800" dirty="0">
                <a:solidFill>
                  <a:schemeClr val="tx1"/>
                </a:solidFill>
              </a:rPr>
              <a:t>The drone runs the blocks in sequence, top to bottom: arm, takeoff, six fly to blocks, land.</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Three numbers make a place in the sky</a:t>
            </a:r>
            <a:endParaRPr lang="en-US" sz="3600" dirty="0"/>
          </a:p>
        </p:txBody>
      </p:sp>
      <p:sp>
        <p:nvSpPr>
          <p:cNvPr id="3" name="Shape 1"/>
          <p:cNvSpPr/>
          <p:nvPr/>
        </p:nvSpPr>
        <p:spPr>
          <a:xfrm>
            <a:off x="548640" y="1463040"/>
            <a:ext cx="3444240" cy="3108960"/>
          </a:xfrm>
          <a:prstGeom prst="roundRect">
            <a:avLst>
              <a:gd name="adj" fmla="val 4412"/>
            </a:avLst>
          </a:prstGeom>
          <a:solidFill>
            <a:schemeClr val="bg2"/>
          </a:solidFill>
          <a:ln w="12700">
            <a:solidFill>
              <a:schemeClr val="bg2"/>
            </a:solidFill>
            <a:prstDash val="solid"/>
          </a:ln>
        </p:spPr>
      </p:sp>
      <p:sp>
        <p:nvSpPr>
          <p:cNvPr id="4" name="Text 2"/>
          <p:cNvSpPr txBox="1"/>
          <p:nvPr/>
        </p:nvSpPr>
        <p:spPr>
          <a:xfrm>
            <a:off x="822960" y="1737360"/>
            <a:ext cx="2895600" cy="1463040"/>
          </a:xfrm>
          <a:prstGeom prst="rect">
            <a:avLst/>
          </a:prstGeom>
          <a:noFill/>
          <a:ln/>
        </p:spPr>
        <p:txBody>
          <a:bodyPr wrap="square" lIns="0" tIns="0" rIns="0" bIns="0" rtlCol="0" anchor="ctr">
            <a:normAutofit/>
          </a:bodyPr>
          <a:lstStyle/>
          <a:p>
            <a:pPr indent="0" marL="0">
              <a:buNone/>
            </a:pPr>
            <a:r>
              <a:rPr lang="en-US" sz="6600" b="1" dirty="0">
                <a:solidFill>
                  <a:schemeClr val="tx2"/>
                </a:solidFill>
              </a:rPr>
              <a:t>x</a:t>
            </a:r>
            <a:endParaRPr lang="en-US" sz="6600" dirty="0"/>
          </a:p>
        </p:txBody>
      </p:sp>
      <p:sp>
        <p:nvSpPr>
          <p:cNvPr id="5" name="Text 3"/>
          <p:cNvSpPr txBox="1"/>
          <p:nvPr/>
        </p:nvSpPr>
        <p:spPr>
          <a:xfrm>
            <a:off x="822960" y="3291840"/>
            <a:ext cx="2895600" cy="1097280"/>
          </a:xfrm>
          <a:prstGeom prst="rect">
            <a:avLst/>
          </a:prstGeom>
          <a:noFill/>
          <a:ln/>
        </p:spPr>
        <p:txBody>
          <a:bodyPr wrap="square" lIns="0" tIns="0" rIns="0" bIns="0" rtlCol="0" anchor="t"/>
          <a:lstStyle/>
          <a:p>
            <a:pPr indent="0" marL="0">
              <a:buNone/>
            </a:pPr>
            <a:r>
              <a:rPr lang="en-US" sz="1800" dirty="0">
                <a:solidFill>
                  <a:schemeClr val="tx1"/>
                </a:solidFill>
              </a:rPr>
              <a:t>left and right</a:t>
            </a:r>
            <a:endParaRPr lang="en-US" sz="1800" dirty="0"/>
          </a:p>
        </p:txBody>
      </p:sp>
      <p:sp>
        <p:nvSpPr>
          <p:cNvPr id="6" name="Shape 4"/>
          <p:cNvSpPr/>
          <p:nvPr/>
        </p:nvSpPr>
        <p:spPr>
          <a:xfrm>
            <a:off x="4358640" y="1463040"/>
            <a:ext cx="3444240" cy="3108960"/>
          </a:xfrm>
          <a:prstGeom prst="roundRect">
            <a:avLst>
              <a:gd name="adj" fmla="val 4412"/>
            </a:avLst>
          </a:prstGeom>
          <a:solidFill>
            <a:schemeClr val="bg2"/>
          </a:solidFill>
          <a:ln w="12700">
            <a:solidFill>
              <a:schemeClr val="bg2"/>
            </a:solidFill>
            <a:prstDash val="solid"/>
          </a:ln>
        </p:spPr>
      </p:sp>
      <p:sp>
        <p:nvSpPr>
          <p:cNvPr id="7" name="Text 5"/>
          <p:cNvSpPr txBox="1"/>
          <p:nvPr/>
        </p:nvSpPr>
        <p:spPr>
          <a:xfrm>
            <a:off x="4632960" y="1737360"/>
            <a:ext cx="2895600" cy="1463040"/>
          </a:xfrm>
          <a:prstGeom prst="rect">
            <a:avLst/>
          </a:prstGeom>
          <a:noFill/>
          <a:ln/>
        </p:spPr>
        <p:txBody>
          <a:bodyPr wrap="square" lIns="0" tIns="0" rIns="0" bIns="0" rtlCol="0" anchor="ctr">
            <a:normAutofit/>
          </a:bodyPr>
          <a:lstStyle/>
          <a:p>
            <a:pPr indent="0" marL="0">
              <a:buNone/>
            </a:pPr>
            <a:r>
              <a:rPr lang="en-US" sz="6600" b="1" dirty="0">
                <a:solidFill>
                  <a:schemeClr val="tx2"/>
                </a:solidFill>
              </a:rPr>
              <a:t>y</a:t>
            </a:r>
            <a:endParaRPr lang="en-US" sz="6600" dirty="0"/>
          </a:p>
        </p:txBody>
      </p:sp>
      <p:sp>
        <p:nvSpPr>
          <p:cNvPr id="8" name="Text 6"/>
          <p:cNvSpPr txBox="1"/>
          <p:nvPr/>
        </p:nvSpPr>
        <p:spPr>
          <a:xfrm>
            <a:off x="4632960" y="3291840"/>
            <a:ext cx="2895600" cy="1097280"/>
          </a:xfrm>
          <a:prstGeom prst="rect">
            <a:avLst/>
          </a:prstGeom>
          <a:noFill/>
          <a:ln/>
        </p:spPr>
        <p:txBody>
          <a:bodyPr wrap="square" lIns="0" tIns="0" rIns="0" bIns="0" rtlCol="0" anchor="t"/>
          <a:lstStyle/>
          <a:p>
            <a:pPr indent="0" marL="0">
              <a:buNone/>
            </a:pPr>
            <a:r>
              <a:rPr lang="en-US" sz="1800" dirty="0">
                <a:solidFill>
                  <a:schemeClr val="tx1"/>
                </a:solidFill>
              </a:rPr>
              <a:t>forward</a:t>
            </a:r>
            <a:endParaRPr lang="en-US" sz="1800" dirty="0"/>
          </a:p>
        </p:txBody>
      </p:sp>
      <p:sp>
        <p:nvSpPr>
          <p:cNvPr id="9" name="Shape 7"/>
          <p:cNvSpPr/>
          <p:nvPr/>
        </p:nvSpPr>
        <p:spPr>
          <a:xfrm>
            <a:off x="8168640" y="1463040"/>
            <a:ext cx="3444240" cy="3108960"/>
          </a:xfrm>
          <a:prstGeom prst="roundRect">
            <a:avLst>
              <a:gd name="adj" fmla="val 4412"/>
            </a:avLst>
          </a:prstGeom>
          <a:solidFill>
            <a:schemeClr val="bg2"/>
          </a:solidFill>
          <a:ln w="12700">
            <a:solidFill>
              <a:schemeClr val="bg2"/>
            </a:solidFill>
            <a:prstDash val="solid"/>
          </a:ln>
        </p:spPr>
      </p:sp>
      <p:sp>
        <p:nvSpPr>
          <p:cNvPr id="10" name="Text 8"/>
          <p:cNvSpPr txBox="1"/>
          <p:nvPr/>
        </p:nvSpPr>
        <p:spPr>
          <a:xfrm>
            <a:off x="8442960" y="1737360"/>
            <a:ext cx="2895600" cy="1463040"/>
          </a:xfrm>
          <a:prstGeom prst="rect">
            <a:avLst/>
          </a:prstGeom>
          <a:noFill/>
          <a:ln/>
        </p:spPr>
        <p:txBody>
          <a:bodyPr wrap="square" lIns="0" tIns="0" rIns="0" bIns="0" rtlCol="0" anchor="ctr">
            <a:normAutofit/>
          </a:bodyPr>
          <a:lstStyle/>
          <a:p>
            <a:pPr indent="0" marL="0">
              <a:buNone/>
            </a:pPr>
            <a:r>
              <a:rPr lang="en-US" sz="6600" b="1" dirty="0">
                <a:solidFill>
                  <a:schemeClr val="tx2"/>
                </a:solidFill>
              </a:rPr>
              <a:t>alt</a:t>
            </a:r>
            <a:endParaRPr lang="en-US" sz="6600" dirty="0"/>
          </a:p>
        </p:txBody>
      </p:sp>
      <p:sp>
        <p:nvSpPr>
          <p:cNvPr id="11" name="Text 9"/>
          <p:cNvSpPr txBox="1"/>
          <p:nvPr/>
        </p:nvSpPr>
        <p:spPr>
          <a:xfrm>
            <a:off x="8442960" y="3291840"/>
            <a:ext cx="2895600" cy="1097280"/>
          </a:xfrm>
          <a:prstGeom prst="rect">
            <a:avLst/>
          </a:prstGeom>
          <a:noFill/>
          <a:ln/>
        </p:spPr>
        <p:txBody>
          <a:bodyPr wrap="square" lIns="0" tIns="0" rIns="0" bIns="0" rtlCol="0" anchor="t"/>
          <a:lstStyle/>
          <a:p>
            <a:pPr indent="0" marL="0">
              <a:buNone/>
            </a:pPr>
            <a:r>
              <a:rPr lang="en-US" sz="1800" dirty="0">
                <a:solidFill>
                  <a:schemeClr val="tx1"/>
                </a:solidFill>
              </a:rPr>
              <a:t>height</a:t>
            </a:r>
            <a:endParaRPr lang="en-US" sz="1800" dirty="0"/>
          </a:p>
        </p:txBody>
      </p:sp>
      <p:sp>
        <p:nvSpPr>
          <p:cNvPr id="12" name="Caption"/>
          <p:cNvSpPr txBox="1"/>
          <p:nvPr/>
        </p:nvSpPr>
        <p:spPr>
          <a:xfrm>
            <a:off x="548640" y="4937760"/>
            <a:ext cx="11064240" cy="640080"/>
          </a:xfrm>
          <a:prstGeom prst="rect">
            <a:avLst/>
          </a:prstGeom>
          <a:noFill/>
          <a:ln/>
        </p:spPr>
        <p:txBody>
          <a:bodyPr wrap="square" lIns="0" tIns="0" rIns="0" bIns="0" rtlCol="0" anchor="ctr"/>
          <a:lstStyle/>
          <a:p>
            <a:pPr indent="0" marL="0">
              <a:buNone/>
            </a:pPr>
            <a:r>
              <a:rPr lang="en-US" sz="1800" dirty="0">
                <a:solidFill>
                  <a:schemeClr val="tx1"/>
                </a:solidFill>
              </a:rPr>
              <a:t>Each fly to block aims just past one ring, so the drone flies through it.</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Before every Run</a:t>
            </a:r>
            <a:endParaRPr lang="en-US" sz="3600" dirty="0"/>
          </a:p>
        </p:txBody>
      </p:sp>
      <p:sp>
        <p:nvSpPr>
          <p:cNvPr id="3" name="Shape 1"/>
          <p:cNvSpPr/>
          <p:nvPr/>
        </p:nvSpPr>
        <p:spPr>
          <a:xfrm>
            <a:off x="548640" y="1463040"/>
            <a:ext cx="3444240" cy="3200400"/>
          </a:xfrm>
          <a:prstGeom prst="roundRect">
            <a:avLst>
              <a:gd name="adj" fmla="val 4286"/>
            </a:avLst>
          </a:prstGeom>
          <a:solidFill>
            <a:schemeClr val="bg2"/>
          </a:solidFill>
          <a:ln w="12700">
            <a:solidFill>
              <a:schemeClr val="bg2"/>
            </a:solidFill>
            <a:prstDash val="solid"/>
          </a:ln>
        </p:spPr>
      </p:sp>
      <p:sp>
        <p:nvSpPr>
          <p:cNvPr id="4" name="Text 2"/>
          <p:cNvSpPr txBox="1"/>
          <p:nvPr/>
        </p:nvSpPr>
        <p:spPr>
          <a:xfrm>
            <a:off x="86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1</a:t>
            </a:r>
            <a:endParaRPr lang="en-US" sz="1800" dirty="0"/>
          </a:p>
        </p:txBody>
      </p:sp>
      <p:sp>
        <p:nvSpPr>
          <p:cNvPr id="5" name="Text 3"/>
          <p:cNvSpPr txBox="1"/>
          <p:nvPr/>
        </p:nvSpPr>
        <p:spPr>
          <a:xfrm>
            <a:off x="86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Press reset, the circle arrow, so the drone starts over.</a:t>
            </a:r>
            <a:endParaRPr lang="en-US" sz="2600" dirty="0"/>
          </a:p>
        </p:txBody>
      </p:sp>
      <p:sp>
        <p:nvSpPr>
          <p:cNvPr id="6" name="Shape 4"/>
          <p:cNvSpPr/>
          <p:nvPr/>
        </p:nvSpPr>
        <p:spPr>
          <a:xfrm>
            <a:off x="4358640" y="1463040"/>
            <a:ext cx="3444240" cy="3200400"/>
          </a:xfrm>
          <a:prstGeom prst="roundRect">
            <a:avLst>
              <a:gd name="adj" fmla="val 4286"/>
            </a:avLst>
          </a:prstGeom>
          <a:solidFill>
            <a:schemeClr val="bg2"/>
          </a:solidFill>
          <a:ln w="12700">
            <a:solidFill>
              <a:schemeClr val="bg2"/>
            </a:solidFill>
            <a:prstDash val="solid"/>
          </a:ln>
        </p:spPr>
      </p:sp>
      <p:sp>
        <p:nvSpPr>
          <p:cNvPr id="7" name="Text 5"/>
          <p:cNvSpPr txBox="1"/>
          <p:nvPr/>
        </p:nvSpPr>
        <p:spPr>
          <a:xfrm>
            <a:off x="467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2</a:t>
            </a:r>
            <a:endParaRPr lang="en-US" sz="1800" dirty="0"/>
          </a:p>
        </p:txBody>
      </p:sp>
      <p:sp>
        <p:nvSpPr>
          <p:cNvPr id="8" name="Text 6"/>
          <p:cNvSpPr txBox="1"/>
          <p:nvPr/>
        </p:nvSpPr>
        <p:spPr>
          <a:xfrm>
            <a:off x="467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Say which ring will stay orange.</a:t>
            </a:r>
            <a:endParaRPr lang="en-US" sz="2600" dirty="0"/>
          </a:p>
        </p:txBody>
      </p:sp>
      <p:sp>
        <p:nvSpPr>
          <p:cNvPr id="9" name="Shape 7"/>
          <p:cNvSpPr/>
          <p:nvPr/>
        </p:nvSpPr>
        <p:spPr>
          <a:xfrm>
            <a:off x="8168640" y="1463040"/>
            <a:ext cx="3444240" cy="3200400"/>
          </a:xfrm>
          <a:prstGeom prst="roundRect">
            <a:avLst>
              <a:gd name="adj" fmla="val 4286"/>
            </a:avLst>
          </a:prstGeom>
          <a:solidFill>
            <a:schemeClr val="bg2"/>
          </a:solidFill>
          <a:ln w="12700">
            <a:solidFill>
              <a:schemeClr val="bg2"/>
            </a:solidFill>
            <a:prstDash val="solid"/>
          </a:ln>
        </p:spPr>
      </p:sp>
      <p:sp>
        <p:nvSpPr>
          <p:cNvPr id="10" name="Text 8"/>
          <p:cNvSpPr txBox="1"/>
          <p:nvPr/>
        </p:nvSpPr>
        <p:spPr>
          <a:xfrm>
            <a:off x="848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3</a:t>
            </a:r>
            <a:endParaRPr lang="en-US" sz="1800" dirty="0"/>
          </a:p>
        </p:txBody>
      </p:sp>
      <p:sp>
        <p:nvSpPr>
          <p:cNvPr id="11" name="Text 9"/>
          <p:cNvSpPr txBox="1"/>
          <p:nvPr/>
        </p:nvSpPr>
        <p:spPr>
          <a:xfrm>
            <a:off x="848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Then press Run and watch.</a:t>
            </a:r>
            <a:endParaRPr lang="en-US" sz="2600" dirty="0"/>
          </a:p>
        </p:txBody>
      </p:sp>
      <p:sp>
        <p:nvSpPr>
          <p:cNvPr id="12" name="Caption"/>
          <p:cNvSpPr txBox="1"/>
          <p:nvPr/>
        </p:nvSpPr>
        <p:spPr>
          <a:xfrm>
            <a:off x="548640" y="4983480"/>
            <a:ext cx="11064240" cy="640080"/>
          </a:xfrm>
          <a:prstGeom prst="rect">
            <a:avLst/>
          </a:prstGeom>
          <a:noFill/>
          <a:ln/>
        </p:spPr>
        <p:txBody>
          <a:bodyPr wrap="square" lIns="0" tIns="0" rIns="0" bIns="0" rtlCol="0" anchor="ctr"/>
          <a:lstStyle/>
          <a:p>
            <a:pPr indent="0" marL="0">
              <a:buNone/>
            </a:pPr>
            <a:r>
              <a:rPr lang="en-US" sz="1800" dirty="0">
                <a:solidFill>
                  <a:schemeClr val="tx1"/>
                </a:solidFill>
              </a:rPr>
              <a:t>Run starts from wherever the drone is now. Reset puts it back at the start.</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Together: predict, then test</a:t>
            </a:r>
            <a:endParaRPr lang="en-US" sz="3600" dirty="0"/>
          </a:p>
        </p:txBody>
      </p:sp>
      <p:sp>
        <p:nvSpPr>
          <p:cNvPr id="3" name="Text 1"/>
          <p:cNvSpPr txBox="1"/>
          <p:nvPr/>
        </p:nvSpPr>
        <p:spPr>
          <a:xfrm>
            <a:off x="548640" y="157276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1</a:t>
            </a:r>
            <a:endParaRPr lang="en-US" sz="2000" dirty="0"/>
          </a:p>
        </p:txBody>
      </p:sp>
      <p:sp>
        <p:nvSpPr>
          <p:cNvPr id="4" name="Text 2"/>
          <p:cNvSpPr txBox="1"/>
          <p:nvPr/>
        </p:nvSpPr>
        <p:spPr>
          <a:xfrm>
            <a:off x="1325880" y="1463040"/>
            <a:ext cx="6537960" cy="777240"/>
          </a:xfrm>
          <a:prstGeom prst="rect">
            <a:avLst/>
          </a:prstGeom>
          <a:noFill/>
          <a:ln/>
        </p:spPr>
        <p:txBody>
          <a:bodyPr wrap="square" lIns="0" tIns="0" rIns="0" bIns="0" rtlCol="0" anchor="ctr"/>
          <a:lstStyle/>
          <a:p>
            <a:pPr indent="0" marL="0">
              <a:buNone/>
            </a:pPr>
            <a:r>
              <a:rPr lang="en-US" sz="2000" dirty="0">
                <a:solidFill>
                  <a:schemeClr val="tx1"/>
                </a:solidFill>
              </a:rPr>
              <a:t>Open Blocks. Find the third fly to block.</a:t>
            </a:r>
            <a:endParaRPr lang="en-US" sz="2000" dirty="0"/>
          </a:p>
        </p:txBody>
      </p:sp>
      <p:sp>
        <p:nvSpPr>
          <p:cNvPr id="5" name="Text 3"/>
          <p:cNvSpPr txBox="1"/>
          <p:nvPr/>
        </p:nvSpPr>
        <p:spPr>
          <a:xfrm>
            <a:off x="548640" y="262432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2</a:t>
            </a:r>
            <a:endParaRPr lang="en-US" sz="2000" dirty="0"/>
          </a:p>
        </p:txBody>
      </p:sp>
      <p:sp>
        <p:nvSpPr>
          <p:cNvPr id="6" name="Text 4"/>
          <p:cNvSpPr txBox="1"/>
          <p:nvPr/>
        </p:nvSpPr>
        <p:spPr>
          <a:xfrm>
            <a:off x="1325880" y="2514600"/>
            <a:ext cx="6537960" cy="777240"/>
          </a:xfrm>
          <a:prstGeom prst="rect">
            <a:avLst/>
          </a:prstGeom>
          <a:noFill/>
          <a:ln/>
        </p:spPr>
        <p:txBody>
          <a:bodyPr wrap="square" lIns="0" tIns="0" rIns="0" bIns="0" rtlCol="0" anchor="ctr"/>
          <a:lstStyle/>
          <a:p>
            <a:pPr indent="0" marL="0">
              <a:buNone/>
            </a:pPr>
            <a:r>
              <a:rPr lang="en-US" sz="2000" dirty="0">
                <a:solidFill>
                  <a:schemeClr val="tx1"/>
                </a:solidFill>
              </a:rPr>
              <a:t>Change its x from 18 to -18.</a:t>
            </a:r>
            <a:endParaRPr lang="en-US" sz="2000" dirty="0"/>
          </a:p>
        </p:txBody>
      </p:sp>
      <p:sp>
        <p:nvSpPr>
          <p:cNvPr id="7" name="Text 5"/>
          <p:cNvSpPr txBox="1"/>
          <p:nvPr/>
        </p:nvSpPr>
        <p:spPr>
          <a:xfrm>
            <a:off x="548640" y="367588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3</a:t>
            </a:r>
            <a:endParaRPr lang="en-US" sz="2000" dirty="0"/>
          </a:p>
        </p:txBody>
      </p:sp>
      <p:sp>
        <p:nvSpPr>
          <p:cNvPr id="8" name="Text 6"/>
          <p:cNvSpPr txBox="1"/>
          <p:nvPr/>
        </p:nvSpPr>
        <p:spPr>
          <a:xfrm>
            <a:off x="1325880" y="3566160"/>
            <a:ext cx="6537960" cy="777240"/>
          </a:xfrm>
          <a:prstGeom prst="rect">
            <a:avLst/>
          </a:prstGeom>
          <a:noFill/>
          <a:ln/>
        </p:spPr>
        <p:txBody>
          <a:bodyPr wrap="square" lIns="0" tIns="0" rIns="0" bIns="0" rtlCol="0" anchor="ctr"/>
          <a:lstStyle/>
          <a:p>
            <a:pPr indent="0" marL="0">
              <a:buNone/>
            </a:pPr>
            <a:r>
              <a:rPr lang="en-US" sz="2000" dirty="0">
                <a:solidFill>
                  <a:schemeClr val="tx1"/>
                </a:solidFill>
              </a:rPr>
              <a:t>Write which ring you think will stay orange.</a:t>
            </a:r>
            <a:endParaRPr lang="en-US" sz="2000" dirty="0"/>
          </a:p>
        </p:txBody>
      </p:sp>
      <p:sp>
        <p:nvSpPr>
          <p:cNvPr id="9" name="Text 7"/>
          <p:cNvSpPr txBox="1"/>
          <p:nvPr/>
        </p:nvSpPr>
        <p:spPr>
          <a:xfrm>
            <a:off x="548640" y="472744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4</a:t>
            </a:r>
            <a:endParaRPr lang="en-US" sz="2000" dirty="0"/>
          </a:p>
        </p:txBody>
      </p:sp>
      <p:sp>
        <p:nvSpPr>
          <p:cNvPr id="10" name="Text 8"/>
          <p:cNvSpPr txBox="1"/>
          <p:nvPr/>
        </p:nvSpPr>
        <p:spPr>
          <a:xfrm>
            <a:off x="1325880" y="4617720"/>
            <a:ext cx="6537960" cy="777240"/>
          </a:xfrm>
          <a:prstGeom prst="rect">
            <a:avLst/>
          </a:prstGeom>
          <a:noFill/>
          <a:ln/>
        </p:spPr>
        <p:txBody>
          <a:bodyPr wrap="square" lIns="0" tIns="0" rIns="0" bIns="0" rtlCol="0" anchor="ctr"/>
          <a:lstStyle/>
          <a:p>
            <a:pPr indent="0" marL="0">
              <a:buNone/>
            </a:pPr>
            <a:r>
              <a:rPr lang="en-US" sz="2000" dirty="0">
                <a:solidFill>
                  <a:schemeClr val="tx1"/>
                </a:solidFill>
              </a:rPr>
              <a:t>Press reset, then Run. Were you right?</a:t>
            </a:r>
            <a:endParaRPr lang="en-US" sz="2000" dirty="0"/>
          </a:p>
        </p:txBody>
      </p:sp>
      <p:sp>
        <p:nvSpPr>
          <p:cNvPr id="11" name="Shape 9"/>
          <p:cNvSpPr/>
          <p:nvPr/>
        </p:nvSpPr>
        <p:spPr>
          <a:xfrm>
            <a:off x="8321040" y="1371600"/>
            <a:ext cx="3291840" cy="4206240"/>
          </a:xfrm>
          <a:prstGeom prst="roundRect">
            <a:avLst>
              <a:gd name="adj" fmla="val 5556"/>
            </a:avLst>
          </a:prstGeom>
          <a:solidFill>
            <a:schemeClr val="bg2"/>
          </a:solidFill>
          <a:ln w="12700">
            <a:solidFill>
              <a:schemeClr val="bg2"/>
            </a:solidFill>
            <a:prstDash val="solid"/>
          </a:ln>
        </p:spPr>
      </p:sp>
      <p:pic>
        <p:nvPicPr>
          <p:cNvPr id="12" name="QR code" descr="QR code for the lesson link">    </p:cNvPr>
          <p:cNvPicPr>
            <a:picLocks noChangeAspect="1"/>
          </p:cNvPicPr>
          <p:nvPr/>
        </p:nvPicPr>
        <p:blipFill>
          <a:blip r:embed="rId1"/>
          <a:stretch>
            <a:fillRect/>
          </a:stretch>
        </p:blipFill>
        <p:spPr>
          <a:xfrm>
            <a:off x="8686800" y="1645920"/>
            <a:ext cx="2560320" cy="2560320"/>
          </a:xfrm>
          <a:prstGeom prst="rect">
            <a:avLst/>
          </a:prstGeom>
        </p:spPr>
      </p:pic>
      <p:sp>
        <p:nvSpPr>
          <p:cNvPr id="13" name="Text 10"/>
          <p:cNvSpPr txBox="1"/>
          <p:nvPr/>
        </p:nvSpPr>
        <p:spPr>
          <a:xfrm>
            <a:off x="8549640" y="4297680"/>
            <a:ext cx="2834640" cy="1143000"/>
          </a:xfrm>
          <a:prstGeom prst="rect">
            <a:avLst/>
          </a:prstGeom>
          <a:noFill/>
          <a:ln/>
        </p:spPr>
        <p:txBody>
          <a:bodyPr wrap="square" lIns="0" tIns="0" rIns="0" bIns="0" rtlCol="0" anchor="t"/>
          <a:lstStyle/>
          <a:p>
            <a:pPr algn="ctr" indent="0" marL="0">
              <a:buNone/>
            </a:pPr>
            <a:r>
              <a:rPr lang="en-US" sz="1200" dirty="0">
                <a:solidFill>
                  <a:schemeClr val="tx1"/>
                </a:solidFill>
              </a:rPr>
              <a:t>Scan the QR code, or go to</a:t>
            </a:r>
            <a:endParaRPr lang="en-US" sz="1200" dirty="0"/>
          </a:p>
          <a:p>
            <a:pPr algn="ctr" indent="0" marL="0">
              <a:buNone/>
            </a:pPr>
            <a:r>
              <a:rPr lang="en-US" sz="1200" b="1" dirty="0">
                <a:solidFill>
                  <a:schemeClr val="tx1"/>
                </a:solidFill>
              </a:rPr>
              <a:t>mytekdev.com/try/dronesimulator?lesson=program-a-drone-through-the-rings</a:t>
            </a:r>
            <a:endParaRPr lang="en-US" sz="12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Two challenges</a:t>
            </a:r>
            <a:endParaRPr lang="en-US" sz="3600" dirty="0"/>
          </a:p>
        </p:txBody>
      </p:sp>
      <p:sp>
        <p:nvSpPr>
          <p:cNvPr id="3" name="Shape 1"/>
          <p:cNvSpPr/>
          <p:nvPr/>
        </p:nvSpPr>
        <p:spPr>
          <a:xfrm>
            <a:off x="548640" y="1463040"/>
            <a:ext cx="5349240" cy="3200400"/>
          </a:xfrm>
          <a:prstGeom prst="roundRect">
            <a:avLst>
              <a:gd name="adj" fmla="val 4286"/>
            </a:avLst>
          </a:prstGeom>
          <a:solidFill>
            <a:schemeClr val="bg2"/>
          </a:solidFill>
          <a:ln w="12700">
            <a:solidFill>
              <a:schemeClr val="bg2"/>
            </a:solidFill>
            <a:prstDash val="solid"/>
          </a:ln>
        </p:spPr>
      </p:sp>
      <p:sp>
        <p:nvSpPr>
          <p:cNvPr id="4" name="Text 2"/>
          <p:cNvSpPr txBox="1"/>
          <p:nvPr/>
        </p:nvSpPr>
        <p:spPr>
          <a:xfrm>
            <a:off x="868680" y="1691640"/>
            <a:ext cx="4709160" cy="457200"/>
          </a:xfrm>
          <a:prstGeom prst="rect">
            <a:avLst/>
          </a:prstGeom>
          <a:noFill/>
          <a:ln/>
        </p:spPr>
        <p:txBody>
          <a:bodyPr wrap="square" lIns="0" tIns="0" rIns="0" bIns="0" rtlCol="0" anchor="ctr"/>
          <a:lstStyle/>
          <a:p>
            <a:pPr indent="0" marL="0">
              <a:buNone/>
            </a:pPr>
            <a:r>
              <a:rPr lang="en-US" sz="1800" b="1" dirty="0">
                <a:solidFill>
                  <a:schemeClr val="tx2"/>
                </a:solidFill>
              </a:rPr>
              <a:t>Rule 1</a:t>
            </a:r>
            <a:endParaRPr lang="en-US" sz="1800" dirty="0"/>
          </a:p>
        </p:txBody>
      </p:sp>
      <p:sp>
        <p:nvSpPr>
          <p:cNvPr id="5" name="Text 3"/>
          <p:cNvSpPr txBox="1"/>
          <p:nvPr/>
        </p:nvSpPr>
        <p:spPr>
          <a:xfrm>
            <a:off x="868680" y="2240280"/>
            <a:ext cx="4709160" cy="2194560"/>
          </a:xfrm>
          <a:prstGeom prst="rect">
            <a:avLst/>
          </a:prstGeom>
          <a:noFill/>
          <a:ln/>
        </p:spPr>
        <p:txBody>
          <a:bodyPr wrap="square" lIns="0" tIns="0" rIns="0" bIns="0" rtlCol="0" anchor="t"/>
          <a:lstStyle/>
          <a:p>
            <a:pPr indent="0" marL="0">
              <a:buNone/>
            </a:pPr>
            <a:r>
              <a:rPr lang="en-US" sz="2600" b="1" dirty="0">
                <a:solidFill>
                  <a:schemeClr val="tx1"/>
                </a:solidFill>
              </a:rPr>
              <a:t>Make the drone skip ring 4 without deleting a block.</a:t>
            </a:r>
            <a:endParaRPr lang="en-US" sz="2600" dirty="0"/>
          </a:p>
        </p:txBody>
      </p:sp>
      <p:sp>
        <p:nvSpPr>
          <p:cNvPr id="6" name="Shape 4"/>
          <p:cNvSpPr/>
          <p:nvPr/>
        </p:nvSpPr>
        <p:spPr>
          <a:xfrm>
            <a:off x="6263640" y="1463040"/>
            <a:ext cx="5349240" cy="3200400"/>
          </a:xfrm>
          <a:prstGeom prst="roundRect">
            <a:avLst>
              <a:gd name="adj" fmla="val 4286"/>
            </a:avLst>
          </a:prstGeom>
          <a:solidFill>
            <a:schemeClr val="bg2"/>
          </a:solidFill>
          <a:ln w="12700">
            <a:solidFill>
              <a:schemeClr val="bg2"/>
            </a:solidFill>
            <a:prstDash val="solid"/>
          </a:ln>
        </p:spPr>
      </p:sp>
      <p:sp>
        <p:nvSpPr>
          <p:cNvPr id="7" name="Text 5"/>
          <p:cNvSpPr txBox="1"/>
          <p:nvPr/>
        </p:nvSpPr>
        <p:spPr>
          <a:xfrm>
            <a:off x="6583680" y="1691640"/>
            <a:ext cx="4709160" cy="457200"/>
          </a:xfrm>
          <a:prstGeom prst="rect">
            <a:avLst/>
          </a:prstGeom>
          <a:noFill/>
          <a:ln/>
        </p:spPr>
        <p:txBody>
          <a:bodyPr wrap="square" lIns="0" tIns="0" rIns="0" bIns="0" rtlCol="0" anchor="ctr"/>
          <a:lstStyle/>
          <a:p>
            <a:pPr indent="0" marL="0">
              <a:buNone/>
            </a:pPr>
            <a:r>
              <a:rPr lang="en-US" sz="1800" b="1" dirty="0">
                <a:solidFill>
                  <a:schemeClr val="tx2"/>
                </a:solidFill>
              </a:rPr>
              <a:t>Rule 2</a:t>
            </a:r>
            <a:endParaRPr lang="en-US" sz="1800" dirty="0"/>
          </a:p>
        </p:txBody>
      </p:sp>
      <p:sp>
        <p:nvSpPr>
          <p:cNvPr id="8" name="Text 6"/>
          <p:cNvSpPr txBox="1"/>
          <p:nvPr/>
        </p:nvSpPr>
        <p:spPr>
          <a:xfrm>
            <a:off x="6583680" y="2240280"/>
            <a:ext cx="4709160" cy="2194560"/>
          </a:xfrm>
          <a:prstGeom prst="rect">
            <a:avLst/>
          </a:prstGeom>
          <a:noFill/>
          <a:ln/>
        </p:spPr>
        <p:txBody>
          <a:bodyPr wrap="square" lIns="0" tIns="0" rIns="0" bIns="0" rtlCol="0" anchor="t"/>
          <a:lstStyle/>
          <a:p>
            <a:pPr indent="0" marL="0">
              <a:buNone/>
            </a:pPr>
            <a:r>
              <a:rPr lang="en-US" sz="2600" b="1" dirty="0">
                <a:solidFill>
                  <a:schemeClr val="tx1"/>
                </a:solidFill>
              </a:rPr>
              <a:t>Put a bug in: change one number in secret. Your partner predicts the orange ring, then fixes it.</a:t>
            </a:r>
            <a:endParaRPr lang="en-US" sz="2600" dirty="0"/>
          </a:p>
        </p:txBody>
      </p:sp>
      <p:sp>
        <p:nvSpPr>
          <p:cNvPr id="9" name="Caption"/>
          <p:cNvSpPr txBox="1"/>
          <p:nvPr/>
        </p:nvSpPr>
        <p:spPr>
          <a:xfrm>
            <a:off x="548640" y="4983480"/>
            <a:ext cx="11064240" cy="640080"/>
          </a:xfrm>
          <a:prstGeom prst="rect">
            <a:avLst/>
          </a:prstGeom>
          <a:noFill/>
          <a:ln/>
        </p:spPr>
        <p:txBody>
          <a:bodyPr wrap="square" lIns="0" tIns="0" rIns="0" bIns="0" rtlCol="0" anchor="ctr"/>
          <a:lstStyle/>
          <a:p>
            <a:pPr indent="0" marL="0">
              <a:buNone/>
            </a:pPr>
            <a:r>
              <a:rPr lang="en-US" sz="1800" dirty="0">
                <a:solidFill>
                  <a:schemeClr val="tx1"/>
                </a:solidFill>
              </a:rPr>
              <a:t>Write every prediction before you press Run.</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Read the program</a:t>
            </a:r>
            <a:endParaRPr lang="en-US" sz="3600" dirty="0"/>
          </a:p>
        </p:txBody>
      </p:sp>
      <p:sp>
        <p:nvSpPr>
          <p:cNvPr id="3" name="Question"/>
          <p:cNvSpPr txBox="1"/>
          <p:nvPr/>
        </p:nvSpPr>
        <p:spPr>
          <a:xfrm>
            <a:off x="548640" y="1554480"/>
            <a:ext cx="6035040" cy="3291840"/>
          </a:xfrm>
          <a:prstGeom prst="rect">
            <a:avLst/>
          </a:prstGeom>
          <a:noFill/>
          <a:ln/>
        </p:spPr>
        <p:txBody>
          <a:bodyPr wrap="square" lIns="0" tIns="0" rIns="0" bIns="0" rtlCol="0" anchor="ctr"/>
          <a:lstStyle/>
          <a:p>
            <a:pPr indent="0" marL="0">
              <a:buNone/>
            </a:pPr>
            <a:r>
              <a:rPr lang="en-US" sz="4000" b="1" dirty="0">
                <a:solidFill>
                  <a:schemeClr val="tx1"/>
                </a:solidFill>
              </a:rPr>
              <a:t>Ring 2 stays orange. Which block would you check first, and why?</a:t>
            </a:r>
            <a:endParaRPr lang="en-US" sz="4000" dirty="0"/>
          </a:p>
        </p:txBody>
      </p:sp>
      <p:sp>
        <p:nvSpPr>
          <p:cNvPr id="4" name="Shape 2"/>
          <p:cNvSpPr/>
          <p:nvPr/>
        </p:nvSpPr>
        <p:spPr>
          <a:xfrm>
            <a:off x="6949440" y="1371600"/>
            <a:ext cx="4663440" cy="4206240"/>
          </a:xfrm>
          <a:prstGeom prst="roundRect">
            <a:avLst>
              <a:gd name="adj" fmla="val 4348"/>
            </a:avLst>
          </a:prstGeom>
          <a:solidFill>
            <a:schemeClr val="bg2"/>
          </a:solidFill>
          <a:ln w="12700">
            <a:solidFill>
              <a:schemeClr val="bg2"/>
            </a:solidFill>
            <a:prstDash val="solid"/>
          </a:ln>
        </p:spPr>
      </p:sp>
      <p:pic>
        <p:nvPicPr>
          <p:cNvPr id="5" name="Read the program picture" descr="Read the program picture">    </p:cNvPr>
          <p:cNvPicPr>
            <a:picLocks noChangeAspect="1"/>
          </p:cNvPicPr>
          <p:nvPr/>
        </p:nvPicPr>
        <p:blipFill>
          <a:blip r:embed="rId1"/>
          <a:stretch>
            <a:fillRect/>
          </a:stretch>
        </p:blipFill>
        <p:spPr>
          <a:xfrm>
            <a:off x="7223760" y="2210889"/>
            <a:ext cx="4114800" cy="2527663"/>
          </a:xfrm>
          <a:prstGeom prst="rect">
            <a:avLst/>
          </a:prstGeom>
        </p:spPr>
      </p:pic>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Back to our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000" b="1" dirty="0">
                <a:solidFill>
                  <a:schemeClr val="bg1"/>
                </a:solidFill>
              </a:rPr>
              <a:t>How does a program tell a drone where to fly?</a:t>
            </a:r>
            <a:endParaRPr lang="en-US" sz="4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Exit ticket</a:t>
            </a:r>
            <a:endParaRPr lang="en-US" sz="3600" dirty="0"/>
          </a:p>
        </p:txBody>
      </p:sp>
      <p:sp>
        <p:nvSpPr>
          <p:cNvPr id="3" name="Text 1"/>
          <p:cNvSpPr txBox="1"/>
          <p:nvPr/>
        </p:nvSpPr>
        <p:spPr>
          <a:xfrm>
            <a:off x="548640" y="1143000"/>
            <a:ext cx="11064240" cy="411480"/>
          </a:xfrm>
          <a:prstGeom prst="rect">
            <a:avLst/>
          </a:prstGeom>
          <a:noFill/>
          <a:ln/>
        </p:spPr>
        <p:txBody>
          <a:bodyPr wrap="square" lIns="0" tIns="0" rIns="0" bIns="0" rtlCol="0" anchor="ctr"/>
          <a:lstStyle/>
          <a:p>
            <a:pPr indent="0" marL="0">
              <a:buNone/>
            </a:pPr>
            <a:r>
              <a:rPr lang="en-US" sz="1600" dirty="0">
                <a:solidFill>
                  <a:schemeClr val="tx1"/>
                </a:solidFill>
              </a:rPr>
              <a:t>Answer on your own, on your exit ticket or in your notebook.</a:t>
            </a:r>
            <a:endParaRPr lang="en-US" sz="1600" dirty="0"/>
          </a:p>
        </p:txBody>
      </p:sp>
      <p:sp>
        <p:nvSpPr>
          <p:cNvPr id="4" name="Exit ticket questions"/>
          <p:cNvSpPr txBox="1"/>
          <p:nvPr/>
        </p:nvSpPr>
        <p:spPr>
          <a:xfrm>
            <a:off x="548640" y="1691640"/>
            <a:ext cx="11064240" cy="4480560"/>
          </a:xfrm>
          <a:prstGeom prst="rect">
            <a:avLst/>
          </a:prstGeom>
          <a:noFill/>
          <a:ln/>
        </p:spPr>
        <p:txBody>
          <a:bodyPr wrap="square" lIns="0" tIns="0" rIns="0" bIns="0" rtlCol="0" anchor="t">
            <a:normAutofit/>
          </a:bodyPr>
          <a:lstStyle/>
          <a:p>
            <a:pPr indent="0" marL="0">
              <a:buNone/>
            </a:pPr>
            <a:r>
              <a:rPr lang="en-US" sz="2000" b="1" dirty="0">
                <a:solidFill>
                  <a:schemeClr val="tx1"/>
                </a:solidFill>
              </a:rPr>
              <a:t>1. In the block fly to x 0 y 70 alt 22, what does 22 tell the drone?</a:t>
            </a:r>
            <a:endParaRPr lang="en-US" sz="2000" dirty="0"/>
          </a:p>
          <a:p>
            <a:pPr indent="0" marL="0">
              <a:buNone/>
            </a:pPr>
            <a:r>
              <a:rPr lang="en-US" sz="1800" dirty="0">
                <a:solidFill>
                  <a:schemeClr val="tx1"/>
                </a:solidFill>
              </a:rPr>
              <a:t>    A.  how far forward to go</a:t>
            </a:r>
            <a:endParaRPr lang="en-US" sz="2000" dirty="0"/>
          </a:p>
          <a:p>
            <a:pPr indent="0" marL="0">
              <a:buNone/>
            </a:pPr>
            <a:r>
              <a:rPr lang="en-US" sz="1800" dirty="0">
                <a:solidFill>
                  <a:schemeClr val="tx1"/>
                </a:solidFill>
              </a:rPr>
              <a:t>    B.  how high to fly</a:t>
            </a:r>
            <a:endParaRPr lang="en-US" sz="2000" dirty="0"/>
          </a:p>
          <a:p>
            <a:pPr indent="0" marL="0">
              <a:buNone/>
            </a:pPr>
            <a:r>
              <a:rPr lang="en-US" sz="1800" dirty="0">
                <a:solidFill>
                  <a:schemeClr val="tx1"/>
                </a:solidFill>
              </a:rPr>
              <a:t>    C.  how fast to fly</a:t>
            </a:r>
            <a:endParaRPr lang="en-US" sz="2000" dirty="0"/>
          </a:p>
          <a:p>
            <a:pPr indent="0" marL="0">
              <a:spcBef>
                <a:spcPts val="1400"/>
              </a:spcBef>
              <a:buNone/>
            </a:pPr>
            <a:r>
              <a:rPr lang="en-US" sz="2000" b="1" dirty="0">
                <a:solidFill>
                  <a:schemeClr val="tx1"/>
                </a:solidFill>
              </a:rPr>
              <a:t>2. You change the x of the fifth fly to block and press reset and Run. What is most likely to happen?</a:t>
            </a:r>
            <a:endParaRPr lang="en-US" sz="2000" dirty="0"/>
          </a:p>
          <a:p>
            <a:pPr indent="0" marL="0">
              <a:buNone/>
            </a:pPr>
            <a:r>
              <a:rPr lang="en-US" sz="1800" dirty="0">
                <a:solidFill>
                  <a:schemeClr val="tx1"/>
                </a:solidFill>
              </a:rPr>
              <a:t>    A.  the drone misses ring 5 and passes the others</a:t>
            </a:r>
            <a:endParaRPr lang="en-US" sz="2000" dirty="0"/>
          </a:p>
          <a:p>
            <a:pPr indent="0" marL="0">
              <a:buNone/>
            </a:pPr>
            <a:r>
              <a:rPr lang="en-US" sz="1800" dirty="0">
                <a:solidFill>
                  <a:schemeClr val="tx1"/>
                </a:solidFill>
              </a:rPr>
              <a:t>    B.  the drone misses every ring</a:t>
            </a:r>
            <a:endParaRPr lang="en-US" sz="2000" dirty="0"/>
          </a:p>
          <a:p>
            <a:pPr indent="0" marL="0">
              <a:buNone/>
            </a:pPr>
            <a:r>
              <a:rPr lang="en-US" sz="1800" dirty="0">
                <a:solidFill>
                  <a:schemeClr val="tx1"/>
                </a:solidFill>
              </a:rPr>
              <a:t>    C.  nothing changes</a:t>
            </a:r>
            <a:endParaRPr lang="en-US" sz="2000" dirty="0"/>
          </a:p>
          <a:p>
            <a:pPr indent="0" marL="0">
              <a:spcBef>
                <a:spcPts val="1400"/>
              </a:spcBef>
              <a:buNone/>
            </a:pPr>
            <a:r>
              <a:rPr lang="en-US" sz="2000" b="1" dirty="0">
                <a:solidFill>
                  <a:schemeClr val="tx1"/>
                </a:solidFill>
              </a:rPr>
              <a:t>3. Ring 2 stays orange in a classmate's program. Which block would you check first, and what would you look for?</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Office Theme">
  <a:themeElements>
    <a:clrScheme name="Lesson plan">
      <a:dk1>
        <a:srgbClr val="14213D"/>
      </a:dk1>
      <a:lt1>
        <a:srgbClr val="FFFFFF"/>
      </a:lt1>
      <a:dk2>
        <a:srgbClr val="C2410C"/>
      </a:dk2>
      <a:lt2>
        <a:srgbClr val="EEF6EF"/>
      </a:lt2>
      <a:accent1>
        <a:srgbClr val="FF9F1C"/>
      </a:accent1>
      <a:accent2>
        <a:srgbClr val="C2410C"/>
      </a:accent2>
      <a:accent3>
        <a:srgbClr val="D9465A"/>
      </a:accent3>
      <a:accent4>
        <a:srgbClr val="F2B84B"/>
      </a:accent4>
      <a:accent5>
        <a:srgbClr val="4A90D9"/>
      </a:accent5>
      <a:accent6>
        <a:srgbClr val="8A5CC7"/>
      </a:accent6>
      <a:hlink>
        <a:srgbClr val="1A73E8"/>
      </a:hlink>
      <a:folHlink>
        <a:srgbClr val="6B4FA1"/>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mytekDev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Drone Simulator: Program a Drone Through the Rings</dc:title>
  <dc:subject>PptxGenJS Presentation</dc:subject>
  <dc:creator>mytekDev</dc:creator>
  <cp:lastModifiedBy>mytekDev</cp:lastModifiedBy>
  <cp:revision>1</cp:revision>
  <dcterms:created xsi:type="dcterms:W3CDTF">2026-10-05T19:45:55Z</dcterms:created>
  <dcterms:modified xsi:type="dcterms:W3CDTF">2026-10-05T19:45:55Z</dcterms:modified>
</cp:coreProperties>
</file>