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316dacb0-059e-2334-dddc-2a5b833a3795}">
          <p14:sldIdLst>
            <p14:sldId id="256"/>
            <p14:sldId id="257"/>
            <p14:sldId id="258"/>
          </p14:sldIdLst>
        </p14:section>
        <p14:section name="Warm-up" id="{e132387d-02bd-cd6e-5384-27d386692ba4}">
          <p14:sldIdLst>
            <p14:sldId id="259"/>
          </p14:sldIdLst>
        </p14:section>
        <p14:section name="Direct instruction (I do)" id="{e1e73261-896b-174f-b192-3c279982ffad}">
          <p14:sldIdLst>
            <p14:sldId id="260"/>
            <p14:sldId id="261"/>
            <p14:sldId id="262"/>
            <p14:sldId id="263"/>
          </p14:sldIdLst>
        </p14:section>
        <p14:section name="Guided practice (We do)" id="{92bf30d8-f898-2f89-02e9-c408bf127365}">
          <p14:sldIdLst>
            <p14:sldId id="264"/>
          </p14:sldIdLst>
        </p14:section>
        <p14:section name="Independent practice (You do)" id="{4bee975b-b485-78ce-6bac-1af011a0fd32}">
          <p14:sldIdLst>
            <p14:sldId id="265"/>
          </p14:sldIdLst>
        </p14:section>
        <p14:section name="Closure" id="{21393586-28d3-2e29-4a41-236ff1d08a81}">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Students play Meadow Run, a finished platform game, then change three numbers the game reads: Gravity, Jump Power and Move Speed. One small change traps the player in a valley, and that is the moment a variable makes sense: one number, used everywhere. By the end, each student has a game with rules of their own that still works, and a classmate who has to guess what they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7. Show the title, essential question and Today I can slides (about 1 minute). Then have students open the link or scan the QR code on the worksheet. A short guide runs along the bottom of the app: tell students to do its first step only, which is to press Play and run to the star, then press Esc and wait. The arrow keys run, Space jumps, R starts the level over and Esc goes back to the editor. Ask: "What one thing would make this game feel different?"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7 to 15. Show the vocabulary slide. Then, on the projector, click Player on the right. The Movement tab shows Gravity 0.5, Jump Power 10 and Move Speed 4. Say: each one is a variable, a named number the game reads every time the player moves. Ask the class to predict what Jump Power 8 will do. Set it to 8, press Done and press Play. Run right: the player drops into the low valley with the mushroom and cannot jump back out, because its walls are 2 tiles tall and a jump of 8 now climbs less than 2. Press R to start over, then Esc. Say: the level did not change, only one number did, and that is a bug we made on purpose. Set Jump Power back to 10 and press Done. Then click the Code Preview bar under the level to open it, and click Game Settings on the right: the code shows player.velocityY = -10 next to jump power and += 0.5 next to gravity. Those are the same numbers. Press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15 to 23. Students write a prediction for Gravity 0.8 in the table on the worksheet before anyone touches the app. Then together: click Player, set Gravity to 0.8, press Done, press Play, and run to the valley. Gravity 0.8 traps the player too: it pulls harder, so the jump is lower. Students write what happened. Repeat with Gravity 0.3: the player floats and jumps much higher. Before moving on, check that every table has a prediction and a result for both rows, and that everyone has set Gravity back to 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23 to 37. Walk the room and ask the questions under What to look for. Repeat the three rules: change at least two numbers, one at a time; press Play after every change; a player must still be able to reach the star. A student whose change breaks a part fixes it either way: change the number back a little, or change the level. To change the level, pick a tile under Tiles on the left and click on the level to draw it (right-click erases), for example a step in the valley wall.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37 to 45. Each builder presses Play before the swap, because the Player box on the right shows the numbers. Students trade seats and play a classmate's game for about 3 minutes, staying in the game (no Esc). They write which numbers they think were changed, and whether each went up or down. The builder then says what was really changed. Ask the essential question again,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Game Builder: Change the Rules with Variables</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Game Builder: Change the Rules with Variables</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4-8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596292" y="3429000"/>
            <a:ext cx="4729655"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can changing one number change a whole game?</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that a variable is a named number the game reads, and that changing it changes everything that uses it.</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predict what a change to Gravity or Jump Power will do, then test the prediction and record what happened.</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find and fix a part of a level that a new value has made impossible.</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change at least two variables to give a game new rules that a player can still beat.</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What one thing would make this game feel different?</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281428"/>
            <a:ext cx="4114800" cy="238658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variable</a:t>
            </a:r>
            <a:endParaRPr lang="en-US" sz="1800" dirty="0"/>
          </a:p>
          <a:p>
            <a:pPr indent="0" marL="0">
              <a:spcAft>
                <a:spcPts val="400"/>
              </a:spcAft>
              <a:buNone/>
            </a:pPr>
            <a:r>
              <a:rPr lang="en-US" sz="1400" dirty="0">
                <a:solidFill>
                  <a:schemeClr val="tx1"/>
                </a:solidFill>
              </a:rPr>
              <a:t>A name for a number the game keeps and reads. Change the number and everything that uses it changes.</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value</a:t>
            </a:r>
            <a:endParaRPr lang="en-US" sz="1800" dirty="0"/>
          </a:p>
          <a:p>
            <a:pPr indent="0" marL="0">
              <a:spcAft>
                <a:spcPts val="400"/>
              </a:spcAft>
              <a:buNone/>
            </a:pPr>
            <a:r>
              <a:rPr lang="en-US" sz="1400" dirty="0">
                <a:solidFill>
                  <a:schemeClr val="tx1"/>
                </a:solidFill>
              </a:rPr>
              <a:t>The number a variable holds right now, like 10 for Jump Power.</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gravity</a:t>
            </a:r>
            <a:endParaRPr lang="en-US" sz="1800" dirty="0"/>
          </a:p>
          <a:p>
            <a:pPr indent="0" marL="0">
              <a:spcAft>
                <a:spcPts val="400"/>
              </a:spcAft>
              <a:buNone/>
            </a:pPr>
            <a:r>
              <a:rPr lang="en-US" sz="1400" dirty="0">
                <a:solidFill>
                  <a:schemeClr val="tx1"/>
                </a:solidFill>
              </a:rPr>
              <a:t>How fast the player is pulled down. A bigger number pulls harder.</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jump power</a:t>
            </a:r>
            <a:endParaRPr lang="en-US" sz="1800" dirty="0"/>
          </a:p>
          <a:p>
            <a:pPr indent="0" marL="0">
              <a:spcAft>
                <a:spcPts val="400"/>
              </a:spcAft>
              <a:buNone/>
            </a:pPr>
            <a:r>
              <a:rPr lang="en-US" sz="1400" dirty="0">
                <a:solidFill>
                  <a:schemeClr val="tx1"/>
                </a:solidFill>
              </a:rPr>
              <a:t>How fast the player starts moving up when it jumps. A bigger number jumps higher.</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predict</a:t>
            </a:r>
            <a:endParaRPr lang="en-US" sz="1800" dirty="0"/>
          </a:p>
          <a:p>
            <a:pPr indent="0" marL="0">
              <a:spcAft>
                <a:spcPts val="400"/>
              </a:spcAft>
              <a:buNone/>
            </a:pPr>
            <a:r>
              <a:rPr lang="en-US" sz="1400" dirty="0">
                <a:solidFill>
                  <a:schemeClr val="tx1"/>
                </a:solidFill>
              </a:rPr>
              <a:t>Say what you think will happen before you test it.</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bug</a:t>
            </a:r>
            <a:endParaRPr lang="en-US" sz="1800" dirty="0"/>
          </a:p>
          <a:p>
            <a:pPr indent="0" marL="0">
              <a:spcAft>
                <a:spcPts val="400"/>
              </a:spcAft>
              <a:buNone/>
            </a:pPr>
            <a:r>
              <a:rPr lang="en-US" sz="1400" dirty="0">
                <a:solidFill>
                  <a:schemeClr val="tx1"/>
                </a:solidFill>
              </a:rPr>
              <a:t>A part of a program that does not work the way it should.</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Code Preview</a:t>
            </a:r>
            <a:endParaRPr lang="en-US" sz="1800" dirty="0"/>
          </a:p>
          <a:p>
            <a:pPr indent="0" marL="0">
              <a:spcAft>
                <a:spcPts val="400"/>
              </a:spcAft>
              <a:buNone/>
            </a:pPr>
            <a:r>
              <a:rPr lang="en-US" sz="1400" dirty="0">
                <a:solidFill>
                  <a:schemeClr val="tx1"/>
                </a:solidFill>
              </a:rPr>
              <a:t>The panel at the bottom of Game Builder that shows the code behind a setting, with your numbers in it.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Three numbers run the player</a:t>
            </a:r>
            <a:endParaRPr lang="en-US" sz="3600" dirty="0"/>
          </a:p>
        </p:txBody>
      </p:sp>
      <p:pic>
        <p:nvPicPr>
          <p:cNvPr id="3" name="Three numbers run the player" descr="Three numbers run the player">    </p:cNvPr>
          <p:cNvPicPr>
            <a:picLocks noChangeAspect="1"/>
          </p:cNvPicPr>
          <p:nvPr/>
        </p:nvPicPr>
        <p:blipFill>
          <a:blip r:embed="rId1"/>
          <a:stretch>
            <a:fillRect/>
          </a:stretch>
        </p:blipFill>
        <p:spPr>
          <a:xfrm>
            <a:off x="3171305" y="1417320"/>
            <a:ext cx="5818909" cy="3200400"/>
          </a:xfrm>
          <a:prstGeom prst="rect">
            <a:avLst/>
          </a:prstGeom>
        </p:spPr>
      </p:pic>
      <p:sp>
        <p:nvSpPr>
          <p:cNvPr id="4" name="Text 1"/>
          <p:cNvSpPr txBox="1"/>
          <p:nvPr/>
        </p:nvSpPr>
        <p:spPr>
          <a:xfrm>
            <a:off x="3171305" y="4727448"/>
            <a:ext cx="1939636" cy="411480"/>
          </a:xfrm>
          <a:prstGeom prst="rect">
            <a:avLst/>
          </a:prstGeom>
          <a:noFill/>
          <a:ln/>
        </p:spPr>
        <p:txBody>
          <a:bodyPr wrap="square" lIns="0" tIns="0" rIns="0" bIns="0" rtlCol="0" anchor="ctr"/>
          <a:lstStyle/>
          <a:p>
            <a:pPr algn="ctr" indent="0" marL="0">
              <a:buNone/>
            </a:pPr>
            <a:r>
              <a:rPr lang="en-US" sz="1800" b="1" dirty="0">
                <a:solidFill>
                  <a:schemeClr val="tx2"/>
                </a:solidFill>
              </a:rPr>
              <a:t>Gravity: 0.5</a:t>
            </a:r>
            <a:endParaRPr lang="en-US" sz="1800" dirty="0"/>
          </a:p>
        </p:txBody>
      </p:sp>
      <p:sp>
        <p:nvSpPr>
          <p:cNvPr id="5" name="Text 2"/>
          <p:cNvSpPr txBox="1"/>
          <p:nvPr/>
        </p:nvSpPr>
        <p:spPr>
          <a:xfrm>
            <a:off x="5110942" y="4727448"/>
            <a:ext cx="1939636" cy="411480"/>
          </a:xfrm>
          <a:prstGeom prst="rect">
            <a:avLst/>
          </a:prstGeom>
          <a:noFill/>
          <a:ln/>
        </p:spPr>
        <p:txBody>
          <a:bodyPr wrap="square" lIns="0" tIns="0" rIns="0" bIns="0" rtlCol="0" anchor="ctr"/>
          <a:lstStyle/>
          <a:p>
            <a:pPr algn="ctr" indent="0" marL="0">
              <a:buNone/>
            </a:pPr>
            <a:r>
              <a:rPr lang="en-US" sz="1800" b="1" dirty="0">
                <a:solidFill>
                  <a:schemeClr val="tx2"/>
                </a:solidFill>
              </a:rPr>
              <a:t>Jump Power: 10</a:t>
            </a:r>
            <a:endParaRPr lang="en-US" sz="1800" dirty="0"/>
          </a:p>
        </p:txBody>
      </p:sp>
      <p:sp>
        <p:nvSpPr>
          <p:cNvPr id="6" name="Text 3"/>
          <p:cNvSpPr txBox="1"/>
          <p:nvPr/>
        </p:nvSpPr>
        <p:spPr>
          <a:xfrm>
            <a:off x="7050578" y="4727448"/>
            <a:ext cx="1939636" cy="411480"/>
          </a:xfrm>
          <a:prstGeom prst="rect">
            <a:avLst/>
          </a:prstGeom>
          <a:noFill/>
          <a:ln/>
        </p:spPr>
        <p:txBody>
          <a:bodyPr wrap="square" lIns="0" tIns="0" rIns="0" bIns="0" rtlCol="0" anchor="ctr"/>
          <a:lstStyle/>
          <a:p>
            <a:pPr algn="ctr" indent="0" marL="0">
              <a:buNone/>
            </a:pPr>
            <a:r>
              <a:rPr lang="en-US" sz="1800" b="1" dirty="0">
                <a:solidFill>
                  <a:schemeClr val="tx2"/>
                </a:solidFill>
              </a:rPr>
              <a:t>Move Speed: 4</a:t>
            </a:r>
            <a:endParaRPr lang="en-US" sz="1800" dirty="0"/>
          </a:p>
        </p:txBody>
      </p:sp>
      <p:sp>
        <p:nvSpPr>
          <p:cNvPr id="7"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Each one is a variable. The game reads it every time the player moves.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One number broke the game</a:t>
            </a:r>
            <a:endParaRPr lang="en-US" sz="3600" dirty="0"/>
          </a:p>
        </p:txBody>
      </p:sp>
      <p:sp>
        <p:nvSpPr>
          <p:cNvPr id="3" name="Shape 1"/>
          <p:cNvSpPr/>
          <p:nvPr/>
        </p:nvSpPr>
        <p:spPr>
          <a:xfrm>
            <a:off x="548640" y="1463040"/>
            <a:ext cx="5349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10</a:t>
            </a:r>
            <a:endParaRPr lang="en-US" sz="6600" dirty="0"/>
          </a:p>
        </p:txBody>
      </p:sp>
      <p:sp>
        <p:nvSpPr>
          <p:cNvPr id="5" name="Text 3"/>
          <p:cNvSpPr txBox="1"/>
          <p:nvPr/>
        </p:nvSpPr>
        <p:spPr>
          <a:xfrm>
            <a:off x="822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Jump Power: the player climbs out of the valley</a:t>
            </a:r>
            <a:endParaRPr lang="en-US" sz="1800" dirty="0"/>
          </a:p>
        </p:txBody>
      </p:sp>
      <p:sp>
        <p:nvSpPr>
          <p:cNvPr id="6" name="Shape 4"/>
          <p:cNvSpPr/>
          <p:nvPr/>
        </p:nvSpPr>
        <p:spPr>
          <a:xfrm>
            <a:off x="6263640" y="1463040"/>
            <a:ext cx="5349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6537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8</a:t>
            </a:r>
            <a:endParaRPr lang="en-US" sz="6600" dirty="0"/>
          </a:p>
        </p:txBody>
      </p:sp>
      <p:sp>
        <p:nvSpPr>
          <p:cNvPr id="8" name="Text 6"/>
          <p:cNvSpPr txBox="1"/>
          <p:nvPr/>
        </p:nvSpPr>
        <p:spPr>
          <a:xfrm>
            <a:off x="6537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Jump Power: the player is stuck in the valley</a:t>
            </a:r>
            <a:endParaRPr lang="en-US" sz="1800" dirty="0"/>
          </a:p>
        </p:txBody>
      </p:sp>
      <p:sp>
        <p:nvSpPr>
          <p:cNvPr id="9"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level did not change. Only one number did.</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same number in the code</a:t>
            </a:r>
            <a:endParaRPr lang="en-US" sz="3600" dirty="0"/>
          </a:p>
        </p:txBody>
      </p:sp>
      <p:pic>
        <p:nvPicPr>
          <p:cNvPr id="3" name="The same number in the code" descr="The same number in the code">    </p:cNvPr>
          <p:cNvPicPr>
            <a:picLocks noChangeAspect="1"/>
          </p:cNvPicPr>
          <p:nvPr/>
        </p:nvPicPr>
        <p:blipFill>
          <a:blip r:embed="rId1"/>
          <a:stretch>
            <a:fillRect/>
          </a:stretch>
        </p:blipFill>
        <p:spPr>
          <a:xfrm>
            <a:off x="4143792" y="1417320"/>
            <a:ext cx="3873937"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Click Game Settings to see your numbers in the code. Change a number, and the code reads the new one.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predict, then test</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Write your prediction for Gravity 0.8.</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Click Player, set Gravity to 0.8, press Done.</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Press Play. Write what happened.</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Do the same for Gravity 0.3.</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mytekdev.com/try/gamemaker?lesson=change-the-rules-with-variables</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Make it yours</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Change at least two numbers, one at a time.</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Press Play after every change.</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A player must still be able to reach the star.</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If a change breaks a part, fix the number or fix the level.</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Swap and guess</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Which numbers did your classmate change? Higher or lower?</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Swap and guess picture" descr="Swap and guess picture">    </p:cNvPr>
          <p:cNvPicPr>
            <a:picLocks noChangeAspect="1"/>
          </p:cNvPicPr>
          <p:nvPr/>
        </p:nvPicPr>
        <p:blipFill>
          <a:blip r:embed="rId1"/>
          <a:stretch>
            <a:fillRect/>
          </a:stretch>
        </p:blipFill>
        <p:spPr>
          <a:xfrm>
            <a:off x="7223760" y="2281428"/>
            <a:ext cx="4114800" cy="238658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can changing one number change a whole game?</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With Jump Power 8 the player is stuck in the valley. What changed?</a:t>
            </a:r>
            <a:endParaRPr lang="en-US" sz="2000" dirty="0"/>
          </a:p>
          <a:p>
            <a:pPr indent="0" marL="0">
              <a:buNone/>
            </a:pPr>
            <a:r>
              <a:rPr lang="en-US" sz="1800" dirty="0">
                <a:solidFill>
                  <a:schemeClr val="tx1"/>
                </a:solidFill>
              </a:rPr>
              <a:t>    A.  the level</a:t>
            </a:r>
            <a:endParaRPr lang="en-US" sz="2000" dirty="0"/>
          </a:p>
          <a:p>
            <a:pPr indent="0" marL="0">
              <a:buNone/>
            </a:pPr>
            <a:r>
              <a:rPr lang="en-US" sz="1800" dirty="0">
                <a:solidFill>
                  <a:schemeClr val="tx1"/>
                </a:solidFill>
              </a:rPr>
              <a:t>    B.  the value of a variable the game reads</a:t>
            </a:r>
            <a:endParaRPr lang="en-US" sz="2000" dirty="0"/>
          </a:p>
          <a:p>
            <a:pPr indent="0" marL="0">
              <a:buNone/>
            </a:pPr>
            <a:r>
              <a:rPr lang="en-US" sz="1800" dirty="0">
                <a:solidFill>
                  <a:schemeClr val="tx1"/>
                </a:solidFill>
              </a:rPr>
              <a:t>    C.  the player's picture</a:t>
            </a:r>
            <a:endParaRPr lang="en-US" sz="2000" dirty="0"/>
          </a:p>
          <a:p>
            <a:pPr indent="0" marL="0">
              <a:spcBef>
                <a:spcPts val="1400"/>
              </a:spcBef>
              <a:buNone/>
            </a:pPr>
            <a:r>
              <a:rPr lang="en-US" sz="2000" b="1" dirty="0">
                <a:solidFill>
                  <a:schemeClr val="tx1"/>
                </a:solidFill>
              </a:rPr>
              <a:t>2. Gravity goes from 0.5 to 0.8. The jump gets:</a:t>
            </a:r>
            <a:endParaRPr lang="en-US" sz="2000" dirty="0"/>
          </a:p>
          <a:p>
            <a:pPr indent="0" marL="0">
              <a:buNone/>
            </a:pPr>
            <a:r>
              <a:rPr lang="en-US" sz="1800" dirty="0">
                <a:solidFill>
                  <a:schemeClr val="tx1"/>
                </a:solidFill>
              </a:rPr>
              <a:t>    A.  higher</a:t>
            </a:r>
            <a:endParaRPr lang="en-US" sz="2000" dirty="0"/>
          </a:p>
          <a:p>
            <a:pPr indent="0" marL="0">
              <a:buNone/>
            </a:pPr>
            <a:r>
              <a:rPr lang="en-US" sz="1800" dirty="0">
                <a:solidFill>
                  <a:schemeClr val="tx1"/>
                </a:solidFill>
              </a:rPr>
              <a:t>    B.  lower</a:t>
            </a:r>
            <a:endParaRPr lang="en-US" sz="2000" dirty="0"/>
          </a:p>
          <a:p>
            <a:pPr indent="0" marL="0">
              <a:buNone/>
            </a:pPr>
            <a:r>
              <a:rPr lang="en-US" sz="1800" dirty="0">
                <a:solidFill>
                  <a:schemeClr val="tx1"/>
                </a:solidFill>
              </a:rPr>
              <a:t>    C.  the same</a:t>
            </a:r>
            <a:endParaRPr lang="en-US" sz="2000" dirty="0"/>
          </a:p>
          <a:p>
            <a:pPr indent="0" marL="0">
              <a:spcBef>
                <a:spcPts val="1400"/>
              </a:spcBef>
              <a:buNone/>
            </a:pPr>
            <a:r>
              <a:rPr lang="en-US" sz="2000" b="1" dirty="0">
                <a:solidFill>
                  <a:schemeClr val="tx1"/>
                </a:solidFill>
              </a:rPr>
              <a:t>3. In a classmate's game, the player cannot climb a wall. Name two different ways to fix it.</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C2B1E"/>
      </a:dk1>
      <a:lt1>
        <a:srgbClr val="FFFFFF"/>
      </a:lt1>
      <a:dk2>
        <a:srgbClr val="2E7D32"/>
      </a:dk2>
      <a:lt2>
        <a:srgbClr val="EEF6EF"/>
      </a:lt2>
      <a:accent1>
        <a:srgbClr val="7CCB4A"/>
      </a:accent1>
      <a:accent2>
        <a:srgbClr val="2E7D32"/>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Game Builder: Change the Rules with Variables</dc:title>
  <dc:subject>PptxGenJS Presentation</dc:subject>
  <dc:creator>mytekDev</dc:creator>
  <cp:lastModifiedBy>mytekDev</cp:lastModifiedBy>
  <cp:revision>1</cp:revision>
  <dcterms:created xsi:type="dcterms:W3CDTF">2026-10-05T15:41:32Z</dcterms:created>
  <dcterms:modified xsi:type="dcterms:W3CDTF">2026-10-05T15:41:32Z</dcterms:modified>
</cp:coreProperties>
</file>