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222b1ade-6402-3a14-40b0-e1ee17e0fae7}">
          <p14:sldIdLst>
            <p14:sldId id="256"/>
            <p14:sldId id="257"/>
            <p14:sldId id="258"/>
          </p14:sldIdLst>
        </p14:section>
        <p14:section name="Warm-up" id="{8ff993ea-b87e-2c8c-d1d4-9d19e2faa2e8}">
          <p14:sldIdLst>
            <p14:sldId id="259"/>
          </p14:sldIdLst>
        </p14:section>
        <p14:section name="Direct instruction (I do)" id="{59773beb-4b08-1941-f85e-5e6e124588d3}">
          <p14:sldIdLst>
            <p14:sldId id="260"/>
            <p14:sldId id="261"/>
            <p14:sldId id="262"/>
          </p14:sldIdLst>
        </p14:section>
        <p14:section name="Guided practice (We do)" id="{c30e47b3-025f-b3d4-0708-2737206403f0}">
          <p14:sldIdLst>
            <p14:sldId id="263"/>
            <p14:sldId id="264"/>
          </p14:sldIdLst>
        </p14:section>
        <p14:section name="Independent practice (You do)" id="{081cdcfc-94fb-3f24-abfc-a5d0b6471e4a}">
          <p14:sldIdLst>
            <p14:sldId id="265"/>
            <p14:sldId id="266"/>
          </p14:sldIdLst>
        </p14:section>
        <p14:section name="Closure" id="{633fa5d8-4339-9b48-6f11-fa2ee63db1b5}">
          <p14:sldIdLst>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The worksheet's link opens a terminal with a treasure hunt already laid out in its folders. Each clue file says where the next one is and exactly how to get there: a path down through three folders, then up two with .., then a full path from the very top, and finally home with ~ to a hidden file that a plain ls does not show. Along the way students learn the one question a command line keeps asking, where am I, and the commands that answer it. They finish by installing a tool that draws the whole map of where they have been.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6. Show the title, essential question and Today I can slides (about 1 minute). Ask: "Your computer has thousands of files. When you double-click a folder, how does the computer know which one you mean?" Take a few answers. Then students open the link or scan the QR code on the worksheet. A terminal opens and prints Lesson ready: Where Am I?. The hunt is already set up in their folders.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6 to 14. On the projector, type pwd: it prints the folder you are in, a path like /home/guest10, which is your home folder (yours will have its own number). Type ls: it lists what is in this folder, folders with a / after their name. Explain the tree: folders inside folders, and a path is the directions down the tree, names separated by /. Then type cat start-here.txt and read it together. Show the three moves: cd folder goes down into a folder, cd .. goes up one, cd ~ (or just cd) goes home from anywhere. Point out that typing a command and pressing Enter is all there is: the terminal answers, or says nothing when it worked.
It's working when: pwd prints /home/ and a guest name ending in a number. Every student's number is different, and that is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14 to 22. Together, students follow the first clue: cd school/science/labs (a relative path, three folders down from home), pwd, then cat clue.txt. They write the pwd on the worksheet. Clue 1 says to go up two folders and into art in one step: cd ../../art. Ask why two .. and not one: labs is inside science, which is inside school, so up twice reaches school. pwd again, and cat clue.txt for clue 2.
Watch for: No such file or directory after a cd means a typo or a missing slash. ls shows the folder names exactly as they are spelled.
If they ask: "Why cd ../../art and not cd art?" art is not inside labs. Each .. goes up one folder: labs to science, science to school, and school has art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22 to 36. Clue 2 asks for an absolute path: the whole path from the top, cd /home/ then their own username then /games/saves. Students read their username from pwd (it is the name after /home/). An absolute path works from anywhere, which is the difference from a relative one. Clue 3 sends them home with cd ~ and says the treasure is hidden: a file whose name starts with a dot. ls shows nothing new; ls -a shows .treasure.txt. cat .treasure.txt gives the code word, LANTERN. Last, apt install tree and then tree draw the whole map. Walk the room and ask the questions under What to look for. Students who finish try the ready-for-more challenges.
Watch for: ls shows no treasure: the file's name starts with a dot, so only ls -a lists it. A command typed while apt install tree is still running can lose letters; wait for the prompt.
It's working when: tree ends with 8 directories, 8 files, and the code word is LANTERN.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36 to 45. Ask the essential question again. From the class: every file has a path, the directions down the tree to it; a relative path starts where you are, an absolute path starts at the top with /; and pwd, ls and cd answer where am I, what is here and go there. Then one more question to discuss: why do computers keep files in a tree of folders instead of one long list? (Finding, grouping and keeping two files with the same name apart.) And where did tree come from? The shell is system software; apt added a small application on top of it.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Linux Terminal: Where Am I? A Folder Treasure Hunt</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Linux Terminal: Where Am I? A Folder Treasure Hunt</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6-12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309360" y="3607308"/>
            <a:ext cx="5303520" cy="23865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does a computer know where a file is?</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say where they are in a folder tree with pwd, and list what is there with ls.</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move through folders with cd, using a relative path, .. and ~.</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the difference between a relative path and an absolute path, and use each.</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find hidden files with ls -a.</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Your computer has thousands of files. When you double-click a folder, how does the computer know which one you mean?</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terminal</a:t>
            </a:r>
            <a:endParaRPr lang="en-US" sz="1800" dirty="0"/>
          </a:p>
          <a:p>
            <a:pPr indent="0" marL="0">
              <a:spcAft>
                <a:spcPts val="400"/>
              </a:spcAft>
              <a:buNone/>
            </a:pPr>
            <a:r>
              <a:rPr lang="en-US" sz="1400" dirty="0">
                <a:solidFill>
                  <a:schemeClr val="tx1"/>
                </a:solidFill>
              </a:rPr>
              <a:t>A window where you type commands to a computer instead of clicking.</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folder (directory)</a:t>
            </a:r>
            <a:endParaRPr lang="en-US" sz="1800" dirty="0"/>
          </a:p>
          <a:p>
            <a:pPr indent="0" marL="0">
              <a:spcAft>
                <a:spcPts val="400"/>
              </a:spcAft>
              <a:buNone/>
            </a:pPr>
            <a:r>
              <a:rPr lang="en-US" sz="1400" dirty="0">
                <a:solidFill>
                  <a:schemeClr val="tx1"/>
                </a:solidFill>
              </a:rPr>
              <a:t>A container for files and other folders. Folders inside folders make a tree.</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path</a:t>
            </a:r>
            <a:endParaRPr lang="en-US" sz="1800" dirty="0"/>
          </a:p>
          <a:p>
            <a:pPr indent="0" marL="0">
              <a:spcAft>
                <a:spcPts val="400"/>
              </a:spcAft>
              <a:buNone/>
            </a:pPr>
            <a:r>
              <a:rPr lang="en-US" sz="1400" dirty="0">
                <a:solidFill>
                  <a:schemeClr val="tx1"/>
                </a:solidFill>
              </a:rPr>
              <a:t>Directions to a file or folder, with the names separated by /.</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relative path</a:t>
            </a:r>
            <a:endParaRPr lang="en-US" sz="1800" dirty="0"/>
          </a:p>
          <a:p>
            <a:pPr indent="0" marL="0">
              <a:spcAft>
                <a:spcPts val="400"/>
              </a:spcAft>
              <a:buNone/>
            </a:pPr>
            <a:r>
              <a:rPr lang="en-US" sz="1400" dirty="0">
                <a:solidFill>
                  <a:schemeClr val="tx1"/>
                </a:solidFill>
              </a:rPr>
              <a:t>Directions from where you are now, like school/art.</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absolute path</a:t>
            </a:r>
            <a:endParaRPr lang="en-US" sz="1800" dirty="0"/>
          </a:p>
          <a:p>
            <a:pPr indent="0" marL="0">
              <a:spcAft>
                <a:spcPts val="400"/>
              </a:spcAft>
              <a:buNone/>
            </a:pPr>
            <a:r>
              <a:rPr lang="en-US" sz="1400" dirty="0">
                <a:solidFill>
                  <a:schemeClr val="tx1"/>
                </a:solidFill>
              </a:rPr>
              <a:t>Directions from the very top, starting with /, like /home/guest10/games. They work from anywhere.</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home (~)</a:t>
            </a:r>
            <a:endParaRPr lang="en-US" sz="1800" dirty="0"/>
          </a:p>
          <a:p>
            <a:pPr indent="0" marL="0">
              <a:spcAft>
                <a:spcPts val="400"/>
              </a:spcAft>
              <a:buNone/>
            </a:pPr>
            <a:r>
              <a:rPr lang="en-US" sz="1400" dirty="0">
                <a:solidFill>
                  <a:schemeClr val="tx1"/>
                </a:solidFill>
              </a:rPr>
              <a:t>Your own folder. cd ~ (or just cd) always takes you there.</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hidden file</a:t>
            </a:r>
            <a:endParaRPr lang="en-US" sz="1800" dirty="0"/>
          </a:p>
          <a:p>
            <a:pPr indent="0" marL="0">
              <a:spcAft>
                <a:spcPts val="400"/>
              </a:spcAft>
              <a:buNone/>
            </a:pPr>
            <a:r>
              <a:rPr lang="en-US" sz="1400" dirty="0">
                <a:solidFill>
                  <a:schemeClr val="tx1"/>
                </a:solidFill>
              </a:rPr>
              <a:t>A file whose name starts with a dot. ls skips it; ls -a shows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hunt begins</a:t>
            </a:r>
            <a:endParaRPr lang="en-US" sz="3600" dirty="0"/>
          </a:p>
        </p:txBody>
      </p:sp>
      <p:pic>
        <p:nvPicPr>
          <p:cNvPr id="3" name="The hunt begins" descr="The hunt begins">    </p:cNvPr>
          <p:cNvPicPr>
            <a:picLocks noChangeAspect="1"/>
          </p:cNvPicPr>
          <p:nvPr/>
        </p:nvPicPr>
        <p:blipFill>
          <a:blip r:embed="rId1"/>
          <a:stretch>
            <a:fillRect/>
          </a:stretch>
        </p:blipFill>
        <p:spPr>
          <a:xfrm>
            <a:off x="2524760" y="1417320"/>
            <a:ext cx="711200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link sets up the hunt. cat prints a file; the first clue says where to go and what to type.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questions, three commands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Where am I?   pwd</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What is here?   ls</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Go somewhere.   cd folder</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 means up one folder. ~ means home. A path starting with / starts from the very top.</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Clue 1: a relative path</a:t>
            </a:r>
            <a:endParaRPr lang="en-US" sz="3600" dirty="0"/>
          </a:p>
        </p:txBody>
      </p:sp>
      <p:pic>
        <p:nvPicPr>
          <p:cNvPr id="3" name="Clue 1: a relative path" descr="Clue 1: a relative path">    </p:cNvPr>
          <p:cNvPicPr>
            <a:picLocks noChangeAspect="1"/>
          </p:cNvPicPr>
          <p:nvPr/>
        </p:nvPicPr>
        <p:blipFill>
          <a:blip r:embed="rId1"/>
          <a:stretch>
            <a:fillRect/>
          </a:stretch>
        </p:blipFill>
        <p:spPr>
          <a:xfrm>
            <a:off x="2524760" y="1417320"/>
            <a:ext cx="711200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cd school/science/labs goes down three folders from where you are. pwd shows the full path.</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the first two clues</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cat start-here.txt</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cd school/science/labs, then cat clue.txt</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cd ../../art, then cat clue.txt</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pwd at every stop.</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mytekdev.com/try/terminal?lesson=where-am-i</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hidden treasure</a:t>
            </a:r>
            <a:endParaRPr lang="en-US" sz="3600" dirty="0"/>
          </a:p>
        </p:txBody>
      </p:sp>
      <p:pic>
        <p:nvPicPr>
          <p:cNvPr id="3" name="The hidden treasure" descr="The hidden treasure">    </p:cNvPr>
          <p:cNvPicPr>
            <a:picLocks noChangeAspect="1"/>
          </p:cNvPicPr>
          <p:nvPr/>
        </p:nvPicPr>
        <p:blipFill>
          <a:blip r:embed="rId1"/>
          <a:stretch>
            <a:fillRect/>
          </a:stretch>
        </p:blipFill>
        <p:spPr>
          <a:xfrm>
            <a:off x="2524760" y="1417320"/>
            <a:ext cx="711200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ls -a shows files whose names start with a dot. The code word is in .treasure.txt.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whole map</a:t>
            </a:r>
            <a:endParaRPr lang="en-US" sz="3600" dirty="0"/>
          </a:p>
        </p:txBody>
      </p:sp>
      <p:pic>
        <p:nvPicPr>
          <p:cNvPr id="3" name="The whole map" descr="The whole map">    </p:cNvPr>
          <p:cNvPicPr>
            <a:picLocks noChangeAspect="1"/>
          </p:cNvPicPr>
          <p:nvPr/>
        </p:nvPicPr>
        <p:blipFill>
          <a:blip r:embed="rId1"/>
          <a:stretch>
            <a:fillRect/>
          </a:stretch>
        </p:blipFill>
        <p:spPr>
          <a:xfrm>
            <a:off x="2524760" y="1417320"/>
            <a:ext cx="711200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apt install tree, then tree: every folder and file in your home folder, as a tree.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Where is it?</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How does a computer know where a file is?</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does a computer know where a file is?</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You are in /home/sam/school/art. Where does cd .. take you?</a:t>
            </a:r>
            <a:endParaRPr lang="en-US" sz="2000" dirty="0"/>
          </a:p>
          <a:p>
            <a:pPr indent="0" marL="0">
              <a:buNone/>
            </a:pPr>
            <a:r>
              <a:rPr lang="en-US" sz="1800" dirty="0">
                <a:solidFill>
                  <a:schemeClr val="tx1"/>
                </a:solidFill>
              </a:rPr>
              <a:t>    A.  /home/sam</a:t>
            </a:r>
            <a:endParaRPr lang="en-US" sz="2000" dirty="0"/>
          </a:p>
          <a:p>
            <a:pPr indent="0" marL="0">
              <a:buNone/>
            </a:pPr>
            <a:r>
              <a:rPr lang="en-US" sz="1800" dirty="0">
                <a:solidFill>
                  <a:schemeClr val="tx1"/>
                </a:solidFill>
              </a:rPr>
              <a:t>    B.  /home/sam/school</a:t>
            </a:r>
            <a:endParaRPr lang="en-US" sz="2000" dirty="0"/>
          </a:p>
          <a:p>
            <a:pPr indent="0" marL="0">
              <a:buNone/>
            </a:pPr>
            <a:r>
              <a:rPr lang="en-US" sz="1800" dirty="0">
                <a:solidFill>
                  <a:schemeClr val="tx1"/>
                </a:solidFill>
              </a:rPr>
              <a:t>    C.  /</a:t>
            </a:r>
            <a:endParaRPr lang="en-US" sz="2000" dirty="0"/>
          </a:p>
          <a:p>
            <a:pPr indent="0" marL="0">
              <a:spcBef>
                <a:spcPts val="1400"/>
              </a:spcBef>
              <a:buNone/>
            </a:pPr>
            <a:r>
              <a:rPr lang="en-US" sz="2000" b="1" dirty="0">
                <a:solidFill>
                  <a:schemeClr val="tx1"/>
                </a:solidFill>
              </a:rPr>
              <a:t>2. Which command shows hidden files?</a:t>
            </a:r>
            <a:endParaRPr lang="en-US" sz="2000" dirty="0"/>
          </a:p>
          <a:p>
            <a:pPr indent="0" marL="0">
              <a:buNone/>
            </a:pPr>
            <a:r>
              <a:rPr lang="en-US" sz="1800" dirty="0">
                <a:solidFill>
                  <a:schemeClr val="tx1"/>
                </a:solidFill>
              </a:rPr>
              <a:t>    A.  ls</a:t>
            </a:r>
            <a:endParaRPr lang="en-US" sz="2000" dirty="0"/>
          </a:p>
          <a:p>
            <a:pPr indent="0" marL="0">
              <a:buNone/>
            </a:pPr>
            <a:r>
              <a:rPr lang="en-US" sz="1800" dirty="0">
                <a:solidFill>
                  <a:schemeClr val="tx1"/>
                </a:solidFill>
              </a:rPr>
              <a:t>    B.  ls -a</a:t>
            </a:r>
            <a:endParaRPr lang="en-US" sz="2000" dirty="0"/>
          </a:p>
          <a:p>
            <a:pPr indent="0" marL="0">
              <a:buNone/>
            </a:pPr>
            <a:r>
              <a:rPr lang="en-US" sz="1800" dirty="0">
                <a:solidFill>
                  <a:schemeClr val="tx1"/>
                </a:solidFill>
              </a:rPr>
              <a:t>    C.  cat</a:t>
            </a:r>
            <a:endParaRPr lang="en-US" sz="2000" dirty="0"/>
          </a:p>
          <a:p>
            <a:pPr indent="0" marL="0">
              <a:spcBef>
                <a:spcPts val="1400"/>
              </a:spcBef>
              <a:buNone/>
            </a:pPr>
            <a:r>
              <a:rPr lang="en-US" sz="2000" b="1" dirty="0">
                <a:solidFill>
                  <a:schemeClr val="tx1"/>
                </a:solidFill>
              </a:rPr>
              <a:t>3. Is /home/sam/games an absolute or a relative path? How can you tell, and why would you use it?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0D1117"/>
      </a:dk1>
      <a:lt1>
        <a:srgbClr val="FFFFFF"/>
      </a:lt1>
      <a:dk2>
        <a:srgbClr val="1F6FEB"/>
      </a:dk2>
      <a:lt2>
        <a:srgbClr val="EEF6EF"/>
      </a:lt2>
      <a:accent1>
        <a:srgbClr val="3FB950"/>
      </a:accent1>
      <a:accent2>
        <a:srgbClr val="1F6FEB"/>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Linux Terminal: Where Am I? A Folder Treasure Hunt</dc:title>
  <dc:subject>PptxGenJS Presentation</dc:subject>
  <dc:creator>mytekDev</dc:creator>
  <cp:lastModifiedBy>mytekDev</cp:lastModifiedBy>
  <cp:revision>1</cp:revision>
  <dcterms:created xsi:type="dcterms:W3CDTF">2026-10-27T15:37:35Z</dcterms:created>
  <dcterms:modified xsi:type="dcterms:W3CDTF">2026-10-27T15:37:35Z</dcterms:modified>
</cp:coreProperties>
</file>