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72fc6367-5bb7-8a3b-64af-44383b7e3907}">
          <p14:sldIdLst>
            <p14:sldId id="256"/>
            <p14:sldId id="257"/>
            <p14:sldId id="258"/>
          </p14:sldIdLst>
        </p14:section>
        <p14:section name="Warm-up" id="{84e7a892-337f-d56b-dc17-8343d1dd9979}">
          <p14:sldIdLst>
            <p14:sldId id="259"/>
          </p14:sldIdLst>
        </p14:section>
        <p14:section name="Direct instruction (I do)" id="{f516e83e-a085-7d7e-cf76-5175982b60c7}">
          <p14:sldIdLst>
            <p14:sldId id="260"/>
            <p14:sldId id="261"/>
            <p14:sldId id="262"/>
            <p14:sldId id="263"/>
          </p14:sldIdLst>
        </p14:section>
        <p14:section name="Guided practice (We do)" id="{63723584-c886-c6b9-4346-21d59f6b2d16}">
          <p14:sldIdLst>
            <p14:sldId id="264"/>
          </p14:sldIdLst>
        </p14:section>
        <p14:section name="Independent practice (You do)" id="{92f9989c-d86f-ba08-d11b-18f9cf378e2a}">
          <p14:sldIdLst>
            <p14:sldId id="265"/>
          </p14:sldIdLst>
        </p14:section>
        <p14:section name="Closure" id="{f525278f-38ea-87e9-d625-cd2db52900af}">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play a three-stage obby and work out the rule behind every jump: 4 blocks across or 2 up, never 5. They build a stage of their own, and the app tells them in a sentence whether it can be finished. At the end, classmates trade seats and play each other's stages.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and press Play the course, which plays all three stages in order (Play plays only one stage). A short guide runs along the app; tell students to do its first step, then press Esc and wait when they finish. They run with the arrow keys or W A S D and jump with Space; Esc stops. Tell them not to press New: it replaces the whole course (Undo brings it back). Ask: "Which jump was the hardest? Could anyone make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slide. Then, on the projector, press Esc and press + stage. Read the red sentence under Can it be finished? aloud: nothing reaches the finish, and the finish is 20 across from the start. Pick Platform and place one with a gap of 3 blocks from the start pad. Drag it 1 block farther at a time while the class watches the jump arc: blue at 3 and 4, red at 5. Say the jump rule: a running jump clears 4 blocks across or 2 up, and a gap of 5 never works. Then explain fair hard and broken hard. Pick Checkpoint and show where it goes: just before the hard jump, so a fall there sends the runner back a short way. Point out the one in the course: in stage 2, Lava Floor, the last stepping stone before the bounce pad is a checkpoint.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23. Have everyone press + stage at the bottom of the screen. Students who followed the guide already did; they keep that stage and do not press it again. Read the red sentence together: the finish is 20 blocks from the start. Place one platform 4 blocks from the start together, and check that the jump arc is blue. Before you move on, check that every student has at least one platform the runner can reach. Play from here does not count toward done: use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23 to 37. Walk the room and ask the questions under What to look for. Repeat the three rules: one jump that is hard but fair, a checkpoint just before it, and play it to the finish until the stage says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Students trade seats and play a classmate's new stage for about 3 minutes. The builder watches and says nothing. Then builders go back to their own seats and make one change where the classmate got stuck, or decide it was meant to be hard (about 2 minutes).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Obby Maker: Build a Fair Obby</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Obby Maker: Build a Fair Obby</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728283" y="3429000"/>
            <a:ext cx="4465674"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What makes an obstacle course hard but fair?</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the difference between a jump that is hard but fair and one that nobody can make.</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use the jump rule (4 blocks across or 2 up) to place platforms a runner can reach.</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place a checkpoint so a fall sends the runner back a short way, not to the start.</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test a stage by playing it from start to finish, and fix the jumps that fail.</a:t>
            </a:r>
            <a:endParaRPr lang="en-US" sz="2000" dirty="0"/>
          </a:p>
        </p:txBody>
      </p:sp>
      <p:sp>
        <p:nvSpPr>
          <p:cNvPr id="11" name="Text 9"/>
          <p:cNvSpPr txBox="1"/>
          <p:nvPr/>
        </p:nvSpPr>
        <p:spPr>
          <a:xfrm>
            <a:off x="548640" y="51480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12" name="Text 10"/>
          <p:cNvSpPr txBox="1"/>
          <p:nvPr/>
        </p:nvSpPr>
        <p:spPr>
          <a:xfrm>
            <a:off x="1280160" y="50749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improve a stage using what a classmate's playtest shows.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Which jump was the hardest? Could anyone make it?</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10889"/>
            <a:ext cx="4114800" cy="2527663"/>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obby</a:t>
            </a:r>
            <a:endParaRPr lang="en-US" sz="1800" dirty="0"/>
          </a:p>
          <a:p>
            <a:pPr indent="0" marL="0">
              <a:spcAft>
                <a:spcPts val="400"/>
              </a:spcAft>
              <a:buNone/>
            </a:pPr>
            <a:r>
              <a:rPr lang="en-US" sz="1400" dirty="0">
                <a:solidFill>
                  <a:schemeClr val="tx1"/>
                </a:solidFill>
              </a:rPr>
              <a:t>An obstacle course game. The runner jumps from piece to piece to reach the finish.</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runner</a:t>
            </a:r>
            <a:endParaRPr lang="en-US" sz="1800" dirty="0"/>
          </a:p>
          <a:p>
            <a:pPr indent="0" marL="0">
              <a:spcAft>
                <a:spcPts val="400"/>
              </a:spcAft>
              <a:buNone/>
            </a:pPr>
            <a:r>
              <a:rPr lang="en-US" sz="1400" dirty="0">
                <a:solidFill>
                  <a:schemeClr val="tx1"/>
                </a:solidFill>
              </a:rPr>
              <a:t>The character you move through the obby.</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stage</a:t>
            </a:r>
            <a:endParaRPr lang="en-US" sz="1800" dirty="0"/>
          </a:p>
          <a:p>
            <a:pPr indent="0" marL="0">
              <a:spcAft>
                <a:spcPts val="400"/>
              </a:spcAft>
              <a:buNone/>
            </a:pPr>
            <a:r>
              <a:rPr lang="en-US" sz="1400" dirty="0">
                <a:solidFill>
                  <a:schemeClr val="tx1"/>
                </a:solidFill>
              </a:rPr>
              <a:t>One part of an obby, from a start pad to a finish pad.</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checkpoint</a:t>
            </a:r>
            <a:endParaRPr lang="en-US" sz="1800" dirty="0"/>
          </a:p>
          <a:p>
            <a:pPr indent="0" marL="0">
              <a:spcAft>
                <a:spcPts val="400"/>
              </a:spcAft>
              <a:buNone/>
            </a:pPr>
            <a:r>
              <a:rPr lang="en-US" sz="1400" dirty="0">
                <a:solidFill>
                  <a:schemeClr val="tx1"/>
                </a:solidFill>
              </a:rPr>
              <a:t>A pad the runner goes back to after a fall.</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jump arc</a:t>
            </a:r>
            <a:endParaRPr lang="en-US" sz="1800" dirty="0"/>
          </a:p>
          <a:p>
            <a:pPr indent="0" marL="0">
              <a:spcAft>
                <a:spcPts val="400"/>
              </a:spcAft>
              <a:buNone/>
            </a:pPr>
            <a:r>
              <a:rPr lang="en-US" sz="1400" dirty="0">
                <a:solidFill>
                  <a:schemeClr val="tx1"/>
                </a:solidFill>
              </a:rPr>
              <a:t>The line that shows where a jump lands while you place a piece. Blue lands. Red does not.</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fair</a:t>
            </a:r>
            <a:endParaRPr lang="en-US" sz="1800" dirty="0"/>
          </a:p>
          <a:p>
            <a:pPr indent="0" marL="0">
              <a:spcAft>
                <a:spcPts val="400"/>
              </a:spcAft>
              <a:buNone/>
            </a:pPr>
            <a:r>
              <a:rPr lang="en-US" sz="1400" dirty="0">
                <a:solidFill>
                  <a:schemeClr val="tx1"/>
                </a:solidFill>
              </a:rPr>
              <a:t>Hard, but possible. A player can do it with practice.</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playtest</a:t>
            </a:r>
            <a:endParaRPr lang="en-US" sz="1800" dirty="0"/>
          </a:p>
          <a:p>
            <a:pPr indent="0" marL="0">
              <a:spcAft>
                <a:spcPts val="400"/>
              </a:spcAft>
              <a:buNone/>
            </a:pPr>
            <a:r>
              <a:rPr lang="en-US" sz="1400" dirty="0">
                <a:solidFill>
                  <a:schemeClr val="tx1"/>
                </a:solidFill>
              </a:rPr>
              <a:t>Playing someone's game to find out what works and what does not.</a:t>
            </a:r>
            <a:endParaRPr lang="en-US" sz="1800" dirty="0"/>
          </a:p>
        </p:txBody>
      </p:sp>
      <p:sp>
        <p:nvSpPr>
          <p:cNvPr id="17" name="Vocabulary card"/>
          <p:cNvSpPr/>
          <p:nvPr/>
        </p:nvSpPr>
        <p:spPr>
          <a:xfrm>
            <a:off x="4297680" y="4617720"/>
            <a:ext cx="3566160" cy="1463040"/>
          </a:xfrm>
          <a:prstGeom prst="roundRect">
            <a:avLst>
              <a:gd name="adj" fmla="val 7500"/>
            </a:avLst>
          </a:prstGeom>
          <a:solidFill>
            <a:schemeClr val="bg2"/>
          </a:solidFill>
          <a:ln w="12700">
            <a:solidFill>
              <a:schemeClr val="bg2"/>
            </a:solidFill>
            <a:prstDash val="solid"/>
          </a:ln>
        </p:spPr>
      </p:sp>
      <p:sp>
        <p:nvSpPr>
          <p:cNvPr id="18" name="Text 16"/>
          <p:cNvSpPr txBox="1"/>
          <p:nvPr/>
        </p:nvSpPr>
        <p:spPr>
          <a:xfrm>
            <a:off x="446227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Can it be finished?</a:t>
            </a:r>
            <a:endParaRPr lang="en-US" sz="1800" dirty="0"/>
          </a:p>
          <a:p>
            <a:pPr indent="0" marL="0">
              <a:spcAft>
                <a:spcPts val="400"/>
              </a:spcAft>
              <a:buNone/>
            </a:pPr>
            <a:r>
              <a:rPr lang="en-US" sz="1400" dirty="0">
                <a:solidFill>
                  <a:schemeClr val="tx1"/>
                </a:solidFill>
              </a:rPr>
              <a:t>The box in the stage panel that says, in a sentence, whether a runner can reach the finish.</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jump rule</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4</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blocks across: the farthest a running jump goes</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2</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blocks up: the highest a jump climbs</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 gap of 5 never works. That is not hard. It is broken.</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Fair hard or broken hard?</a:t>
            </a:r>
            <a:endParaRPr lang="en-US" sz="3600" dirty="0"/>
          </a:p>
        </p:txBody>
      </p:sp>
      <p:sp>
        <p:nvSpPr>
          <p:cNvPr id="3" name="Shape 1"/>
          <p:cNvSpPr/>
          <p:nvPr/>
        </p:nvSpPr>
        <p:spPr>
          <a:xfrm>
            <a:off x="548640" y="1463040"/>
            <a:ext cx="5349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Fair hard: possible, with practice.</a:t>
            </a:r>
            <a:endParaRPr lang="en-US" sz="2600" dirty="0"/>
          </a:p>
        </p:txBody>
      </p:sp>
      <p:sp>
        <p:nvSpPr>
          <p:cNvPr id="6" name="Shape 4"/>
          <p:cNvSpPr/>
          <p:nvPr/>
        </p:nvSpPr>
        <p:spPr>
          <a:xfrm>
            <a:off x="6263640" y="1463040"/>
            <a:ext cx="5349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6583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6583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Broken hard: nobody can make it, however many tries.</a:t>
            </a:r>
            <a:endParaRPr lang="en-US" sz="2600" dirty="0"/>
          </a:p>
        </p:txBody>
      </p:sp>
      <p:sp>
        <p:nvSpPr>
          <p:cNvPr id="9"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 checkpoint just before a hard jump keeps a fall from costing the whole stage.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app checks every stage</a:t>
            </a:r>
            <a:endParaRPr lang="en-US" sz="3600" dirty="0"/>
          </a:p>
        </p:txBody>
      </p:sp>
      <p:pic>
        <p:nvPicPr>
          <p:cNvPr id="3" name="The app checks every stage" descr="The app checks every stage">    </p:cNvPr>
          <p:cNvPicPr>
            <a:picLocks noChangeAspect="1"/>
          </p:cNvPicPr>
          <p:nvPr/>
        </p:nvPicPr>
        <p:blipFill>
          <a:blip r:embed="rId1"/>
          <a:stretch>
            <a:fillRect/>
          </a:stretch>
        </p:blipFill>
        <p:spPr>
          <a:xfrm>
            <a:off x="4069080" y="1417320"/>
            <a:ext cx="4023360"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Read the sentence. It says why the finish cannot be reached yet, and how far it is.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your first stage</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Press + stage at the bottom of the screen.</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Read the red sentence under Can it be finished?</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Add platforms from the start toward the finish.</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Press Play and run to the finish, until it says done.</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mytekdev.com/try/obby?lesson=build-a-fair-obby</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Build your stage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One jump that is hard, but fair.</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 checkpoint just before the hard part.</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Play it to the finish yourself.</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Sketch your hard jump on the worksheet before you build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Playtest</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Where did your classmate get stuck? Did you mean it?</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Playtest picture" descr="Playtest picture">    </p:cNvPr>
          <p:cNvPicPr>
            <a:picLocks noChangeAspect="1"/>
          </p:cNvPicPr>
          <p:nvPr/>
        </p:nvPicPr>
        <p:blipFill>
          <a:blip r:embed="rId1"/>
          <a:stretch>
            <a:fillRect/>
          </a:stretch>
        </p:blipFill>
        <p:spPr>
          <a:xfrm>
            <a:off x="7223760" y="1742407"/>
            <a:ext cx="4114800" cy="3464626"/>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What makes an obstacle course hard but fair?</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A running jump clears 4 blocks across. A gap of 5 blocks is:</a:t>
            </a:r>
            <a:endParaRPr lang="en-US" sz="2000" dirty="0"/>
          </a:p>
          <a:p>
            <a:pPr indent="0" marL="0">
              <a:buNone/>
            </a:pPr>
            <a:r>
              <a:rPr lang="en-US" sz="1800" dirty="0">
                <a:solidFill>
                  <a:schemeClr val="tx1"/>
                </a:solidFill>
              </a:rPr>
              <a:t>    A.  hard but fair</a:t>
            </a:r>
            <a:endParaRPr lang="en-US" sz="2000" dirty="0"/>
          </a:p>
          <a:p>
            <a:pPr indent="0" marL="0">
              <a:buNone/>
            </a:pPr>
            <a:r>
              <a:rPr lang="en-US" sz="1800" dirty="0">
                <a:solidFill>
                  <a:schemeClr val="tx1"/>
                </a:solidFill>
              </a:rPr>
              <a:t>    B.  easy</a:t>
            </a:r>
            <a:endParaRPr lang="en-US" sz="2000" dirty="0"/>
          </a:p>
          <a:p>
            <a:pPr indent="0" marL="0">
              <a:buNone/>
            </a:pPr>
            <a:r>
              <a:rPr lang="en-US" sz="1800" dirty="0">
                <a:solidFill>
                  <a:schemeClr val="tx1"/>
                </a:solidFill>
              </a:rPr>
              <a:t>    C.  impossible: nobody can make it</a:t>
            </a:r>
            <a:endParaRPr lang="en-US" sz="2000" dirty="0"/>
          </a:p>
          <a:p>
            <a:pPr indent="0" marL="0">
              <a:spcBef>
                <a:spcPts val="1400"/>
              </a:spcBef>
              <a:buNone/>
            </a:pPr>
            <a:r>
              <a:rPr lang="en-US" sz="2000" b="1" dirty="0">
                <a:solidFill>
                  <a:schemeClr val="tx1"/>
                </a:solidFill>
              </a:rPr>
              <a:t>2. Why put a checkpoint just before a hard jump?</a:t>
            </a:r>
            <a:endParaRPr lang="en-US" sz="2000" dirty="0"/>
          </a:p>
          <a:p>
            <a:pPr indent="0" marL="0">
              <a:buNone/>
            </a:pPr>
            <a:r>
              <a:rPr lang="en-US" sz="1800" dirty="0">
                <a:solidFill>
                  <a:schemeClr val="tx1"/>
                </a:solidFill>
              </a:rPr>
              <a:t>    A.  it makes the jump shorter</a:t>
            </a:r>
            <a:endParaRPr lang="en-US" sz="2000" dirty="0"/>
          </a:p>
          <a:p>
            <a:pPr indent="0" marL="0">
              <a:buNone/>
            </a:pPr>
            <a:r>
              <a:rPr lang="en-US" sz="1800" dirty="0">
                <a:solidFill>
                  <a:schemeClr val="tx1"/>
                </a:solidFill>
              </a:rPr>
              <a:t>    B.  a fall at the jump sends the runner back a short way, not to the start</a:t>
            </a:r>
            <a:endParaRPr lang="en-US" sz="2000" dirty="0"/>
          </a:p>
          <a:p>
            <a:pPr indent="0" marL="0">
              <a:buNone/>
            </a:pPr>
            <a:r>
              <a:rPr lang="en-US" sz="1800" dirty="0">
                <a:solidFill>
                  <a:schemeClr val="tx1"/>
                </a:solidFill>
              </a:rPr>
              <a:t>    C.  it makes the runner jump higher</a:t>
            </a:r>
            <a:endParaRPr lang="en-US" sz="2000" dirty="0"/>
          </a:p>
          <a:p>
            <a:pPr indent="0" marL="0">
              <a:spcBef>
                <a:spcPts val="1400"/>
              </a:spcBef>
              <a:buNone/>
            </a:pPr>
            <a:r>
              <a:rPr lang="en-US" sz="2000" b="1" dirty="0">
                <a:solidFill>
                  <a:schemeClr val="tx1"/>
                </a:solidFill>
              </a:rPr>
              <a:t>3. A classmate's stage has a gap of 5 blocks between two platforms. Name one change that makes the jump fair but still hard.</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E2A3A"/>
      </a:dk1>
      <a:lt1>
        <a:srgbClr val="FFFFFF"/>
      </a:lt1>
      <a:dk2>
        <a:srgbClr val="15803D"/>
      </a:dk2>
      <a:lt2>
        <a:srgbClr val="EEF6EF"/>
      </a:lt2>
      <a:accent1>
        <a:srgbClr val="22C55E"/>
      </a:accent1>
      <a:accent2>
        <a:srgbClr val="15803D"/>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Obby Maker: Build a Fair Obby</dc:title>
  <dc:subject>PptxGenJS Presentation</dc:subject>
  <dc:creator>mytekDev</dc:creator>
  <cp:lastModifiedBy>mytekDev</cp:lastModifiedBy>
  <cp:revision>1</cp:revision>
  <dcterms:created xsi:type="dcterms:W3CDTF">2026-10-27T15:35:02Z</dcterms:created>
  <dcterms:modified xsi:type="dcterms:W3CDTF">2026-10-27T15:35:02Z</dcterms:modified>
</cp:coreProperties>
</file>