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5f0055db-b3f9-3b92-c3d6-2f33259451a5}">
          <p14:sldIdLst>
            <p14:sldId id="256"/>
            <p14:sldId id="257"/>
            <p14:sldId id="258"/>
          </p14:sldIdLst>
        </p14:section>
        <p14:section name="Warm-up" id="{dc761b30-1569-f81b-7021-b74f0978bcbe}">
          <p14:sldIdLst>
            <p14:sldId id="259"/>
          </p14:sldIdLst>
        </p14:section>
        <p14:section name="Direct instruction (I do)" id="{47e2aa19-7d1d-9ca2-a690-172de0c1a8c5}">
          <p14:sldIdLst>
            <p14:sldId id="260"/>
            <p14:sldId id="261"/>
            <p14:sldId id="262"/>
          </p14:sldIdLst>
        </p14:section>
        <p14:section name="Guided practice (We do)" id="{c677b73f-cde2-716a-b0d8-a8dfcdd465d2}">
          <p14:sldIdLst>
            <p14:sldId id="263"/>
          </p14:sldIdLst>
        </p14:section>
        <p14:section name="Independent practice (You do)" id="{99a6f2c3-4c23-8470-b48e-6b501d6775e3}">
          <p14:sldIdLst>
            <p14:sldId id="264"/>
            <p14:sldId id="265"/>
          </p14:sldIdLst>
        </p14:section>
        <p14:section name="Closure" id="{ab61bef8-6b2d-2d0f-4660-3b07a0bb4aaa}">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build a computer from real parts on a 3D workbench: the CPU into its socket, thermal paste and a cooler, memory, a drive, a graphics card and the cables. They press POWER and the computer checks itself, part by part. Then they take one part out at a time, predict what the computer will say, and turn it on to find out, until they can tell what every part does from what goes wrong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5. Show the title, essential question and Today I can slides (about 1 minute). Show the warm-up slide and ask: "You press the power button and the computer does not start. What could be wrong?" Write every answer on the board and keep the list for the end. Then have students open the link or scan the QR code on the worksheet. The workbench opens with every part on the shelf and an empty motherboard. A short guide takes them to 1. Choose, where they click the part names on the left to read what each part does, then back to 2. Build to wait. Warn them: on 1. Choose, click only the names on the left; a card on the right changes the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5 to 12. Show the vocabulary slide. On the projector, open 1. Choose and click each part name in The parts list, on the left only. The app says what each one does in one sentence (the CPU is the brain; memory is the CPU's desk; storage is where everything lives). Point out that the graphics card is under Nice to have: this CPU can draw a picture by itself. Then show the next slide: when a computer starts, it checks its own parts in order, the CPU, then the memory, then the graphics, then for a drive to start from, then the cooler. This is called POST. One short beep means every check passed. Open 2. Build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12 to 20. On the projector, do the first two steps of The build list, one action at a time, while students copy you. Seat the CPU: pick it up, turn it with Rotate / flip until the two gold triangles are in the same corner, click the socket, close the load plate and press the lever down. Then the cooler: thermal paste goes on first (pick up the tube and press and hold on the CPU), then set the cooler on and tighten its four spring screws a little at a time, corner to corner, then plug its small fan cable into CPU_FAN. Explain why the paste comes first: it fills the tiny air gaps so heat can reach the cooler. Hand out the build guide: steps 1 and 2 are what the class just did. Point out the gold ring: it marks the next thing to click. If a student does not see it, Help me turns it back on (and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20 to 37. Students finish the 8 steps on their own with the build guide: the memory (each stick turned with Rotate / flip first, then pressed down on both ends until the clips snap), the M.2 drive, the graphics card, the power cables, the monitor cable and the wall power with its switch. Tell them to plug the monitor cable into the graphics card, not the motherboard, or the graphics card experiment shows nothing. When every step has a tick, they press Next: turn it on, then POWER, and listen for one short beep. After that first boot the list grows by the INTO THE CASE steps: students skip them today. Then the experiments: Take a part out (bottom right, beside Reset view), click a part, predict on the worksheet, then open 3. Boot and press POWER. Both memory sticks means pressing it twice. Students put each part back before the next experiment, and save the cooler for last: putting it back means new paste, the cooler, four screws and the fan cable. Walk the room and ask the questions under What to look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Go back to the list on the board from the warm-up. For each problem, ask which part the class would check first now, and what the computer would show.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PC Workshop: Build a Computer and Boot It</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PC Workshop: Build a Computer and Boot It</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5-8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309360" y="3792931"/>
            <a:ext cx="5303520" cy="201533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do the parts of a computer work together, and how can you tell what each part does?</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name the main parts of a computer and say what each one does.</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put the parts together in a working order, and explain why some steps come before others.</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what a computer checks when it starts, and what one short beep means.</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predict what a computer will do when one part is missing, then test the prediction.</a:t>
            </a:r>
            <a:endParaRPr lang="en-US" sz="2000" dirty="0"/>
          </a:p>
        </p:txBody>
      </p:sp>
      <p:sp>
        <p:nvSpPr>
          <p:cNvPr id="11" name="Text 9"/>
          <p:cNvSpPr txBox="1"/>
          <p:nvPr/>
        </p:nvSpPr>
        <p:spPr>
          <a:xfrm>
            <a:off x="548640" y="51480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2" name="Text 10"/>
          <p:cNvSpPr txBox="1"/>
          <p:nvPr/>
        </p:nvSpPr>
        <p:spPr>
          <a:xfrm>
            <a:off x="1280160" y="50749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use a symptom, like three beeps or no signal, to name the part to check first.</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You press the power button and the computer does not start. What could be wrong?</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692908"/>
            <a:ext cx="4114800" cy="156362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CPU</a:t>
            </a:r>
            <a:endParaRPr lang="en-US" sz="1800" dirty="0"/>
          </a:p>
          <a:p>
            <a:pPr indent="0" marL="0">
              <a:spcAft>
                <a:spcPts val="400"/>
              </a:spcAft>
              <a:buNone/>
            </a:pPr>
            <a:r>
              <a:rPr lang="en-US" sz="1400" dirty="0">
                <a:solidFill>
                  <a:schemeClr val="tx1"/>
                </a:solidFill>
              </a:rPr>
              <a:t>The processor: the part that runs every instruction. It sits in a socket on the motherboard.</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motherboard</a:t>
            </a:r>
            <a:endParaRPr lang="en-US" sz="1800" dirty="0"/>
          </a:p>
          <a:p>
            <a:pPr indent="0" marL="0">
              <a:spcAft>
                <a:spcPts val="400"/>
              </a:spcAft>
              <a:buNone/>
            </a:pPr>
            <a:r>
              <a:rPr lang="en-US" sz="1400" dirty="0">
                <a:solidFill>
                  <a:schemeClr val="tx1"/>
                </a:solidFill>
              </a:rPr>
              <a:t>The board every other part plugs into, so the parts can work together.</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memory (RAM)</a:t>
            </a:r>
            <a:endParaRPr lang="en-US" sz="1800" dirty="0"/>
          </a:p>
          <a:p>
            <a:pPr indent="0" marL="0">
              <a:spcAft>
                <a:spcPts val="400"/>
              </a:spcAft>
              <a:buNone/>
            </a:pPr>
            <a:r>
              <a:rPr lang="en-US" sz="1400" dirty="0">
                <a:solidFill>
                  <a:schemeClr val="tx1"/>
                </a:solidFill>
              </a:rPr>
              <a:t>Where the CPU keeps what it is working on right now. It is emptied when the power goes off.</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storage (drive)</a:t>
            </a:r>
            <a:endParaRPr lang="en-US" sz="1800" dirty="0"/>
          </a:p>
          <a:p>
            <a:pPr indent="0" marL="0">
              <a:spcAft>
                <a:spcPts val="400"/>
              </a:spcAft>
              <a:buNone/>
            </a:pPr>
            <a:r>
              <a:rPr lang="en-US" sz="1400" dirty="0">
                <a:solidFill>
                  <a:schemeClr val="tx1"/>
                </a:solidFill>
              </a:rPr>
              <a:t>Where programs and files are kept, even with the power off. The computer starts from it.</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graphics card</a:t>
            </a:r>
            <a:endParaRPr lang="en-US" sz="1800" dirty="0"/>
          </a:p>
          <a:p>
            <a:pPr indent="0" marL="0">
              <a:spcAft>
                <a:spcPts val="400"/>
              </a:spcAft>
              <a:buNone/>
            </a:pPr>
            <a:r>
              <a:rPr lang="en-US" sz="1400" dirty="0">
                <a:solidFill>
                  <a:schemeClr val="tx1"/>
                </a:solidFill>
              </a:rPr>
              <a:t>Draws the picture on the monitor. Some CPUs can draw a picture without one.</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power supply</a:t>
            </a:r>
            <a:endParaRPr lang="en-US" sz="1800" dirty="0"/>
          </a:p>
          <a:p>
            <a:pPr indent="0" marL="0">
              <a:spcAft>
                <a:spcPts val="400"/>
              </a:spcAft>
              <a:buNone/>
            </a:pPr>
            <a:r>
              <a:rPr lang="en-US" sz="1400" dirty="0">
                <a:solidFill>
                  <a:schemeClr val="tx1"/>
                </a:solidFill>
              </a:rPr>
              <a:t>Turns power from the wall into the power every part needs.</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cooler</a:t>
            </a:r>
            <a:endParaRPr lang="en-US" sz="1800" dirty="0"/>
          </a:p>
          <a:p>
            <a:pPr indent="0" marL="0">
              <a:spcAft>
                <a:spcPts val="400"/>
              </a:spcAft>
              <a:buNone/>
            </a:pPr>
            <a:r>
              <a:rPr lang="en-US" sz="1400" dirty="0">
                <a:solidFill>
                  <a:schemeClr val="tx1"/>
                </a:solidFill>
              </a:rPr>
              <a:t>Carries heat away from the CPU. Thermal paste fills the gap between them.</a:t>
            </a:r>
            <a:endParaRPr lang="en-US" sz="1800" dirty="0"/>
          </a:p>
        </p:txBody>
      </p:sp>
      <p:sp>
        <p:nvSpPr>
          <p:cNvPr id="17" name="Vocabulary card"/>
          <p:cNvSpPr/>
          <p:nvPr/>
        </p:nvSpPr>
        <p:spPr>
          <a:xfrm>
            <a:off x="4297680" y="4617720"/>
            <a:ext cx="3566160" cy="1463040"/>
          </a:xfrm>
          <a:prstGeom prst="roundRect">
            <a:avLst>
              <a:gd name="adj" fmla="val 7500"/>
            </a:avLst>
          </a:prstGeom>
          <a:solidFill>
            <a:schemeClr val="bg2"/>
          </a:solidFill>
          <a:ln w="12700">
            <a:solidFill>
              <a:schemeClr val="bg2"/>
            </a:solidFill>
            <a:prstDash val="solid"/>
          </a:ln>
        </p:spPr>
      </p:sp>
      <p:sp>
        <p:nvSpPr>
          <p:cNvPr id="18" name="Text 16"/>
          <p:cNvSpPr txBox="1"/>
          <p:nvPr/>
        </p:nvSpPr>
        <p:spPr>
          <a:xfrm>
            <a:off x="446227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POST</a:t>
            </a:r>
            <a:endParaRPr lang="en-US" sz="1800" dirty="0"/>
          </a:p>
          <a:p>
            <a:pPr indent="0" marL="0">
              <a:spcAft>
                <a:spcPts val="400"/>
              </a:spcAft>
              <a:buNone/>
            </a:pPr>
            <a:r>
              <a:rPr lang="en-US" sz="1400" dirty="0">
                <a:solidFill>
                  <a:schemeClr val="tx1"/>
                </a:solidFill>
              </a:rPr>
              <a:t>Power-on self-test: the checks a computer runs on its own parts each time it starts.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Every part has a job</a:t>
            </a:r>
            <a:endParaRPr lang="en-US" sz="3600" dirty="0"/>
          </a:p>
        </p:txBody>
      </p:sp>
      <p:pic>
        <p:nvPicPr>
          <p:cNvPr id="3" name="Every part has a job" descr="Every part has a job">    </p:cNvPr>
          <p:cNvPicPr>
            <a:picLocks noChangeAspect="1"/>
          </p:cNvPicPr>
          <p:nvPr/>
        </p:nvPicPr>
        <p:blipFill>
          <a:blip r:embed="rId1"/>
          <a:stretch>
            <a:fillRect/>
          </a:stretch>
        </p:blipFill>
        <p:spPr>
          <a:xfrm>
            <a:off x="1904628" y="1417320"/>
            <a:ext cx="8352263"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Open 1. Choose and click each part name on the left to read what it does. The cards on the right change the parts: leave them alone today.</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The computer checks itself</a:t>
            </a:r>
            <a:endParaRPr lang="en-US" sz="3600" dirty="0"/>
          </a:p>
        </p:txBody>
      </p:sp>
      <p:pic>
        <p:nvPicPr>
          <p:cNvPr id="3" name="The computer checks itself" descr="The computer checks itself">    </p:cNvPr>
          <p:cNvPicPr>
            <a:picLocks noChangeAspect="1"/>
          </p:cNvPicPr>
          <p:nvPr/>
        </p:nvPicPr>
        <p:blipFill>
          <a:blip r:embed="rId1"/>
          <a:stretch>
            <a:fillRect/>
          </a:stretch>
        </p:blipFill>
        <p:spPr>
          <a:xfrm>
            <a:off x="4542106" y="1417320"/>
            <a:ext cx="3077308"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When it starts, it checks the CPU, then the memory, then the graphics, then for a drive to start from, then the cooler. One short beep: every check passed. Then it lists what it found.</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the first two steps</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Seat the CPU: turn it until the gold triangles share a corner, click the socket, close the load plate, press the lever.</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Pick up the thermal paste and press and hold on the CPU.</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Put the cooler on, then tighten its four screws a little at a time, corner to corner.</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Plug the cooler's fan cable into CPU_FAN.</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mytekdev.com/try/pcworkshop?lesson=build-a-computer-and-boot-it</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Build it, then break it</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Finish all 8 steps with your build guide. Plug the monitor into the graphics card.</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Press Next: turn it on, then POWER. Listen for one short beep.</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Take a part out and predict. Then open 3. Boot and press POWER.</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Put each part back before the next one, and save the cooler for last. Skip the INTO THE CASE steps today.</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A symptom names the suspect</a:t>
            </a:r>
            <a:endParaRPr lang="en-US" sz="3600" dirty="0"/>
          </a:p>
        </p:txBody>
      </p:sp>
      <p:pic>
        <p:nvPicPr>
          <p:cNvPr id="3" name="A symptom names the suspect" descr="A symptom names the suspect">    </p:cNvPr>
          <p:cNvPicPr>
            <a:picLocks noChangeAspect="1"/>
          </p:cNvPicPr>
          <p:nvPr/>
        </p:nvPicPr>
        <p:blipFill>
          <a:blip r:embed="rId1"/>
          <a:stretch>
            <a:fillRect/>
          </a:stretch>
        </p:blipFill>
        <p:spPr>
          <a:xfrm>
            <a:off x="4416552" y="1417320"/>
            <a:ext cx="3328416"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Both memory sticks out: three beeps, and the DRAM light comes on.</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Back to the 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Look at our list. Which part would you check first for each problem, and why?</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Back to the warm-up picture" descr="Back to the warm-up picture">    </p:cNvPr>
          <p:cNvPicPr>
            <a:picLocks noChangeAspect="1"/>
          </p:cNvPicPr>
          <p:nvPr/>
        </p:nvPicPr>
        <p:blipFill>
          <a:blip r:embed="rId1"/>
          <a:stretch>
            <a:fillRect/>
          </a:stretch>
        </p:blipFill>
        <p:spPr>
          <a:xfrm>
            <a:off x="7223760" y="2692908"/>
            <a:ext cx="4114800" cy="156362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do the parts of a computer work together, and how can you tell what each part does?</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A computer gives three beeps, and the DRAM light is on. Which part should you check first?</a:t>
            </a:r>
            <a:endParaRPr lang="en-US" sz="2000" dirty="0"/>
          </a:p>
          <a:p>
            <a:pPr indent="0" marL="0">
              <a:buNone/>
            </a:pPr>
            <a:r>
              <a:rPr lang="en-US" sz="1800" dirty="0">
                <a:solidFill>
                  <a:schemeClr val="tx1"/>
                </a:solidFill>
              </a:rPr>
              <a:t>    A.  the drive</a:t>
            </a:r>
            <a:endParaRPr lang="en-US" sz="2000" dirty="0"/>
          </a:p>
          <a:p>
            <a:pPr indent="0" marL="0">
              <a:buNone/>
            </a:pPr>
            <a:r>
              <a:rPr lang="en-US" sz="1800" dirty="0">
                <a:solidFill>
                  <a:schemeClr val="tx1"/>
                </a:solidFill>
              </a:rPr>
              <a:t>    B.  the memory</a:t>
            </a:r>
            <a:endParaRPr lang="en-US" sz="2000" dirty="0"/>
          </a:p>
          <a:p>
            <a:pPr indent="0" marL="0">
              <a:buNone/>
            </a:pPr>
            <a:r>
              <a:rPr lang="en-US" sz="1800" dirty="0">
                <a:solidFill>
                  <a:schemeClr val="tx1"/>
                </a:solidFill>
              </a:rPr>
              <a:t>    C.  the graphics card</a:t>
            </a:r>
            <a:endParaRPr lang="en-US" sz="2000" dirty="0"/>
          </a:p>
          <a:p>
            <a:pPr indent="0" marL="0">
              <a:spcBef>
                <a:spcPts val="1400"/>
              </a:spcBef>
              <a:buNone/>
            </a:pPr>
            <a:r>
              <a:rPr lang="en-US" sz="2000" b="1" dirty="0">
                <a:solidFill>
                  <a:schemeClr val="tx1"/>
                </a:solidFill>
              </a:rPr>
              <a:t>2. A computer starts, then says "No boot device found." What is missing?</a:t>
            </a:r>
            <a:endParaRPr lang="en-US" sz="2000" dirty="0"/>
          </a:p>
          <a:p>
            <a:pPr indent="0" marL="0">
              <a:buNone/>
            </a:pPr>
            <a:r>
              <a:rPr lang="en-US" sz="1800" dirty="0">
                <a:solidFill>
                  <a:schemeClr val="tx1"/>
                </a:solidFill>
              </a:rPr>
              <a:t>    A.  the drive the computer starts from</a:t>
            </a:r>
            <a:endParaRPr lang="en-US" sz="2000" dirty="0"/>
          </a:p>
          <a:p>
            <a:pPr indent="0" marL="0">
              <a:buNone/>
            </a:pPr>
            <a:r>
              <a:rPr lang="en-US" sz="1800" dirty="0">
                <a:solidFill>
                  <a:schemeClr val="tx1"/>
                </a:solidFill>
              </a:rPr>
              <a:t>    B.  the CPU</a:t>
            </a:r>
            <a:endParaRPr lang="en-US" sz="2000" dirty="0"/>
          </a:p>
          <a:p>
            <a:pPr indent="0" marL="0">
              <a:buNone/>
            </a:pPr>
            <a:r>
              <a:rPr lang="en-US" sz="1800" dirty="0">
                <a:solidFill>
                  <a:schemeClr val="tx1"/>
                </a:solidFill>
              </a:rPr>
              <a:t>    C.  the power cable</a:t>
            </a:r>
            <a:endParaRPr lang="en-US" sz="2000" dirty="0"/>
          </a:p>
          <a:p>
            <a:pPr indent="0" marL="0">
              <a:spcBef>
                <a:spcPts val="1400"/>
              </a:spcBef>
              <a:buNone/>
            </a:pPr>
            <a:r>
              <a:rPr lang="en-US" sz="2000" b="1" dirty="0">
                <a:solidFill>
                  <a:schemeClr val="tx1"/>
                </a:solidFill>
              </a:rPr>
              <a:t>3. The cooler was taken off. The computer starts, then shuts itself off a few seconds later. Explain what the cooler does, and why the computer turned itself off.</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152033"/>
      </a:dk1>
      <a:lt1>
        <a:srgbClr val="FFFFFF"/>
      </a:lt1>
      <a:dk2>
        <a:srgbClr val="1D4ED8"/>
      </a:dk2>
      <a:lt2>
        <a:srgbClr val="EEF6EF"/>
      </a:lt2>
      <a:accent1>
        <a:srgbClr val="60A5FA"/>
      </a:accent1>
      <a:accent2>
        <a:srgbClr val="1D4ED8"/>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 Workshop: Build a Computer and Boot It</dc:title>
  <dc:subject>PptxGenJS Presentation</dc:subject>
  <dc:creator>mytekDev</dc:creator>
  <cp:lastModifiedBy>mytekDev</cp:lastModifiedBy>
  <cp:revision>1</cp:revision>
  <dcterms:created xsi:type="dcterms:W3CDTF">2026-10-05T19:50:09Z</dcterms:created>
  <dcterms:modified xsi:type="dcterms:W3CDTF">2026-10-05T19:50:09Z</dcterms:modified>
</cp:coreProperties>
</file>