
<file path=[Content_Types].xml><?xml version="1.0" encoding="utf-8"?>
<Types xmlns="http://schemas.openxmlformats.org/package/2006/content-types">
  <Default Extension="xml" ContentType="application/xml"/>
  <Default Extension="rels" ContentType="application/vnd.openxmlformats-package.relationships+xml"/>
  <Default Extension="jpeg" ContentType="image/jpeg"/>
  <Default Extension="jpg" ContentType="image/jpg"/>
  <Default Extension="svg" ContentType="image/svg+xml"/>
  <Default Extension="png" ContentType="image/png"/>
  <Default Extension="gif" ContentType="image/gif"/>
  <Default Extension="m4v" ContentType="video/mp4"/>
  <Default Extension="mp4" ContentType="video/mp4"/>
  <Default Extension="vml" ContentType="application/vnd.openxmlformats-officedocument.vmlDrawing"/>
  <Default Extension="xlsx" ContentType="application/vnd.openxmlformats-officedocument.spreadsheetml.sheet"/>
  <Override PartName="/ppt/presentation.xml" ContentType="application/vnd.openxmlformats-officedocument.presentationml.presentation.main+xml"/>
  <Override PartName="/ppt/notesMasters/notesMaster1.xml" ContentType="application/vnd.openxmlformats-officedocument.presentationml.notesMaster+xml"/>
  <Override PartName="/ppt/slideMasters/slideMaster1.xml" ContentType="application/vnd.openxmlformats-officedocument.presentationml.slideMaster+xml"/>
  <Override PartName="/ppt/slides/slide1.xml" ContentType="application/vnd.openxmlformats-officedocument.presentationml.slide+xml"/>
  <Override PartName="/ppt/slideMasters/slideMaster2.xml" ContentType="application/vnd.openxmlformats-officedocument.presentationml.slideMaster+xml"/>
  <Override PartName="/ppt/slides/slide2.xml" ContentType="application/vnd.openxmlformats-officedocument.presentationml.slide+xml"/>
  <Override PartName="/ppt/slideMasters/slideMaster3.xml" ContentType="application/vnd.openxmlformats-officedocument.presentationml.slideMaster+xml"/>
  <Override PartName="/ppt/slides/slide3.xml" ContentType="application/vnd.openxmlformats-officedocument.presentationml.slide+xml"/>
  <Override PartName="/ppt/slideMasters/slideMaster4.xml" ContentType="application/vnd.openxmlformats-officedocument.presentationml.slideMaster+xml"/>
  <Override PartName="/ppt/slides/slide4.xml" ContentType="application/vnd.openxmlformats-officedocument.presentationml.slide+xml"/>
  <Override PartName="/ppt/slideMasters/slideMaster5.xml" ContentType="application/vnd.openxmlformats-officedocument.presentationml.slideMaster+xml"/>
  <Override PartName="/ppt/slides/slide5.xml" ContentType="application/vnd.openxmlformats-officedocument.presentationml.slide+xml"/>
  <Override PartName="/ppt/slideMasters/slideMaster6.xml" ContentType="application/vnd.openxmlformats-officedocument.presentationml.slideMaster+xml"/>
  <Override PartName="/ppt/slides/slide6.xml" ContentType="application/vnd.openxmlformats-officedocument.presentationml.slide+xml"/>
  <Override PartName="/ppt/slideMasters/slideMaster7.xml" ContentType="application/vnd.openxmlformats-officedocument.presentationml.slideMaster+xml"/>
  <Override PartName="/ppt/slides/slide7.xml" ContentType="application/vnd.openxmlformats-officedocument.presentationml.slide+xml"/>
  <Override PartName="/ppt/slideMasters/slideMaster8.xml" ContentType="application/vnd.openxmlformats-officedocument.presentationml.slideMaster+xml"/>
  <Override PartName="/ppt/slides/slide8.xml" ContentType="application/vnd.openxmlformats-officedocument.presentationml.slide+xml"/>
  <Override PartName="/ppt/slideMasters/slideMaster9.xml" ContentType="application/vnd.openxmlformats-officedocument.presentationml.slideMaster+xml"/>
  <Override PartName="/ppt/slides/slide9.xml" ContentType="application/vnd.openxmlformats-officedocument.presentationml.slide+xml"/>
  <Override PartName="/ppt/slideMasters/slideMaster10.xml" ContentType="application/vnd.openxmlformats-officedocument.presentationml.slideMaster+xml"/>
  <Override PartName="/ppt/slides/slide10.xml" ContentType="application/vnd.openxmlformats-officedocument.presentationml.slide+xml"/>
  <Override PartName="/ppt/slideMasters/slideMaster11.xml" ContentType="application/vnd.openxmlformats-officedocument.presentationml.slideMaster+xml"/>
  <Override PartName="/ppt/slides/slide11.xml" ContentType="application/vnd.openxmlformats-officedocument.presentationml.slide+xml"/>
  <Override PartName="/ppt/slideMasters/slideMaster12.xml" ContentType="application/vnd.openxmlformats-officedocument.presentationml.slideMaster+xml"/>
  <Override PartName="/ppt/slides/slide12.xml" ContentType="application/vnd.openxmlformats-officedocument.presentationml.slide+xml"/>
  <Override PartName="/ppt/slideMasters/slideMaster13.xml" ContentType="application/vnd.openxmlformats-officedocument.presentationml.slideMaster+xml"/>
  <Override PartName="/ppt/slides/slide13.xml" ContentType="application/vnd.openxmlformats-officedocument.presentationml.slide+xml"/>
  <Override PartName="/ppt/slideMasters/slideMaster14.xml" ContentType="application/vnd.openxmlformats-officedocument.presentationml.slideMaster+xml"/>
  <Override PartName="/ppt/slides/slide14.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
		<Relationship Id="rId1" Type="http://schemas.openxmlformats.org/officeDocument/2006/relationships/extended-properties" Target="docProps/app.xml"/>
		<Relationship Id="rId2" Type="http://schemas.openxmlformats.org/package/2006/relationships/metadata/core-properties" Target="docProps/core.xml"/>
		<Relationship Id="rId3" Type="http://schemas.openxmlformats.org/officeDocument/2006/relationships/officeDocument" Target="ppt/presentation.xml"/>
		</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 id="269" r:id="rId15"/>
  </p:sldIdLst>
  <p:notesMasterIdLst>
    <p:notesMasterId r:id="rId16"/>
  </p:notesMasterIdLst>
  <p:sldSz cx="12192000" cy="6858000"/>
  <p:notesSz cx="6858000" cy="12192000"/>
  <p:defaultTextStyle>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521415D9-36F7-43E2-AB2F-B90AF26B5E84}">
      <p14:sectionLst xmlns:p14="http://schemas.microsoft.com/office/powerpoint/2010/main">
        <p14:section name="Start" id="{7316d584-552a-c7db-688a-023b27bdc084}">
          <p14:sldIdLst>
            <p14:sldId id="256"/>
            <p14:sldId id="257"/>
            <p14:sldId id="258"/>
          </p14:sldIdLst>
        </p14:section>
        <p14:section name="Warm-up" id="{0574690c-0ec1-99bc-8401-addc649f9076}">
          <p14:sldIdLst>
            <p14:sldId id="259"/>
            <p14:sldId id="260"/>
          </p14:sldIdLst>
        </p14:section>
        <p14:section name="Direct instruction (I do)" id="{a9675dc1-523a-b73b-9ca7-9a69e675cd28}">
          <p14:sldIdLst>
            <p14:sldId id="261"/>
            <p14:sldId id="262"/>
            <p14:sldId id="263"/>
            <p14:sldId id="264"/>
            <p14:sldId id="265"/>
          </p14:sldIdLst>
        </p14:section>
        <p14:section name="Guided practice (We do)" id="{c4446727-3551-b22f-332f-013d5e99b7af}">
          <p14:sldIdLst>
            <p14:sldId id="266"/>
          </p14:sldIdLst>
        </p14:section>
        <p14:section name="Independent practice (You do)" id="{ea8c0afc-7e7e-7a73-ff4b-643ca6fd6e5f}">
          <p14:sldIdLst>
            <p14:sldId id="267"/>
          </p14:sldIdLst>
        </p14:section>
        <p14:section name="Closure" id="{b71e9de7-afa6-2af8-d85f-337416fe4639}">
          <p14:sldIdLst>
            <p14:sldId id="268"/>
            <p14:sldId id="269"/>
          </p14:sldIdLst>
        </p14:section>
      </p14:sectionLst>
    </p:ex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611"/>
    <p:restoredTop sz="94610"/>
  </p:normalViewPr>
  <p:slideViewPr>
    <p:cSldViewPr snapToGrid="0" snapToObjects="1">
      <p:cViewPr varScale="1">
        <p:scale>
          <a:sx n="136" d="100"/>
          <a:sy n="136" d="100"/>
        </p:scale>
        <p:origin x="216" y="312"/>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slide" Target="slides/slide1.xml"/><Relationship Id="rId3" Type="http://schemas.openxmlformats.org/officeDocument/2006/relationships/slide" Target="slides/slide2.xml"/><Relationship Id="rId4" Type="http://schemas.openxmlformats.org/officeDocument/2006/relationships/slide" Target="slides/slide3.xml"/><Relationship Id="rId5" Type="http://schemas.openxmlformats.org/officeDocument/2006/relationships/slide" Target="slides/slide4.xml"/><Relationship Id="rId6" Type="http://schemas.openxmlformats.org/officeDocument/2006/relationships/slide" Target="slides/slide5.xml"/><Relationship Id="rId7" Type="http://schemas.openxmlformats.org/officeDocument/2006/relationships/slide" Target="slides/slide6.xml"/><Relationship Id="rId8" Type="http://schemas.openxmlformats.org/officeDocument/2006/relationships/slide" Target="slides/slide7.xml"/><Relationship Id="rId9" Type="http://schemas.openxmlformats.org/officeDocument/2006/relationships/slide" Target="slides/slide8.xml"/><Relationship Id="rId10" Type="http://schemas.openxmlformats.org/officeDocument/2006/relationships/slide" Target="slides/slide9.xml"/><Relationship Id="rId11" Type="http://schemas.openxmlformats.org/officeDocument/2006/relationships/slide" Target="slides/slide10.xml"/><Relationship Id="rId12" Type="http://schemas.openxmlformats.org/officeDocument/2006/relationships/slide" Target="slides/slide11.xml"/><Relationship Id="rId13" Type="http://schemas.openxmlformats.org/officeDocument/2006/relationships/slide" Target="slides/slide12.xml"/><Relationship Id="rId14" Type="http://schemas.openxmlformats.org/officeDocument/2006/relationships/slide" Target="slides/slide13.xml"/><Relationship Id="rId15" Type="http://schemas.openxmlformats.org/officeDocument/2006/relationships/slide" Target="slides/slide14.xml"/><Relationship Id="rId16" Type="http://schemas.openxmlformats.org/officeDocument/2006/relationships/notesMaster" Target="notesMasters/notesMaster1.xml"/><Relationship Id="rId17" Type="http://schemas.openxmlformats.org/officeDocument/2006/relationships/presProps" Target="presProps.xml"/><Relationship Id="rId18" Type="http://schemas.openxmlformats.org/officeDocument/2006/relationships/viewProps" Target="viewProps.xml"/><Relationship Id="rId19" Type="http://schemas.openxmlformats.org/officeDocument/2006/relationships/theme" Target="theme/theme1.xml"/><Relationship Id="rId20" Type="http://schemas.openxmlformats.org/officeDocument/2006/relationships/tableStyles" Target="tableStyles.xml"/></Relationships>
</file>

<file path=ppt/notesMasters/_rels/notesMaster1.xml.rels><?xml version="1.0" encoding="UTF-8" standalone="yes"?>
<Relationships xmlns="http://schemas.openxmlformats.org/package/2006/relationships">
		<Relationship Id="rId1" Type="http://schemas.openxmlformats.org/officeDocument/2006/relationships/theme" Target="../theme/theme1.xml"/>
		</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5282F153-3F37-0F45-9E97-73ACFA13230C}" type="datetimeFigureOut">
              <a:rPr lang="en-US"/>
              <a:t>7/23/19</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CE5E9CC1-C706-0F49-92D6-E571CC5EEA8F}" type="slidenum">
              <a:rPr lang="en-US"/>
              <a:t>‹#›</a:t>
            </a:fld>
            <a:endParaRPr lang="en-US"/>
          </a:p>
        </p:txBody>
      </p:sp>
    </p:spTree>
    <p:extLst>
      <p:ext uri="{BB962C8B-B14F-4D97-AF65-F5344CB8AC3E}">
        <p14:creationId xmlns:p14="http://schemas.microsoft.com/office/powerpoint/2010/main" val="102408699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xml"/>
		</Relationships>
</file>

<file path=ppt/notesSlides/_rels/notesSlide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xml"/>
		</Relationships>
</file>

<file path=ppt/notesSlides/_rels/notesSlide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xml"/>
		</Relationships>
</file>

<file path=ppt/notesSlides/_rels/notesSlide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4.xml"/>
		</Relationships>
</file>

<file path=ppt/notesSlides/_rels/notesSlide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5.xml"/>
		</Relationships>
</file>

<file path=ppt/notesSlides/_rels/notesSlide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6.xml"/>
		</Relationships>
</file>

<file path=ppt/notesSlides/_rels/notesSlide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7.xml"/>
		</Relationships>
</file>

<file path=ppt/notesSlides/_rels/notesSlide8.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8.xml"/>
		</Relationships>
</file>

<file path=ppt/notesSlides/_rels/notesSlide9.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9.xml"/>
		</Relationships>
</file>

<file path=ppt/notesSlides/_rels/notesSlide10.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0.xml"/>
		</Relationships>
</file>

<file path=ppt/notesSlides/_rels/notesSlide1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1.xml"/>
		</Relationships>
</file>

<file path=ppt/notesSlides/_rels/notesSlide1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2.xml"/>
		</Relationships>
</file>

<file path=ppt/notesSlides/_rels/notesSlide1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3.xml"/>
		</Relationships>
</file>

<file path=ppt/notesSlides/_rels/notesSlide1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4.xml"/>
		</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Project this as students come in. Students start from a small blob that already bounces in four frames. They add something to one frame, watch it blink, and find out how animation works in the first few minutes. By the end of class, every blob has a look of its own and one part that moves, and the class walks the room to see them all play.</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Read it aloud. Come back to it at the end of the lesson.</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 objectives as I can statements. Read them aloud, and come back to them at the end of the lesson.</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Warm-up, minutes 0 to 5. Show the title, essential question and Today I can slides (about 1 minute). Then project the bouncing blob and ask: "How many drawings make this bounce?" Take guesses, then show the next slide with the four frames and name them: up, down, squash, stretch.
The blob on this slide moves when the slides are shown as a slideshow. If it does not, play the starter in the app instead.</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Point at each word on the screen the first time the lesson uses it.</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Direct instruction (I do), minutes 5 to 12. Show the vocabulary slide. Then, on the projector, add a hat to frame 1 only and play it: the hat blinks, because it is on 1 of 4 frames. Show the FPS slider (at 8 FPS, each frame shows for 125 milliseconds), then turn on onion skin. Then explain how the picture is stored: each of the 256 squares is one color code, like #5CCF6B, the blob's green, and the four frames can be saved as an animated GIF or as one sprite sheet.</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10</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Guided practice (We do), minutes 12 to 20. Have students open the link or scan the QR code on the worksheet. The app opens with a sixty-second guide; let them follow it. Then fix the blink together, frame by frame. Before you move on, check that no screen is still blinking.</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Independent practice (You do), minutes 20 to 37. Walk the room and ask the questions under What to look for. Repeat the two rules: every change on all 4 frames, and one part that moves on its own.</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Closure, minutes 37 to 45. Gallery walk: students leave their blobs playing and the class walks the room. Ask the essential question again, then hand out the exit ticket.</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Hand out the exit ticket. Students answer it on their own.</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14</a:t>
            </a:fld>
            <a:endParaRPr lang="en-US"/>
          </a:p>
        </p:txBody>
      </p:sp>
    </p:spTree>
    <p:extLst>
      <p:ext uri="{BB962C8B-B14F-4D97-AF65-F5344CB8AC3E}">
        <p14:creationId xmlns:p14="http://schemas.microsoft.com/office/powerpoint/2010/main" val="102408699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DEFAULT">
    <p:bg>
      <p:bgRef idx="1001">
        <a:schemeClr val="bg1"/>
      </p:bgRef>
    </p:bg>
    <p:spTree>
      <p:nvGrpSpPr>
        <p:cNvPr id="1" name=""/>
        <p:cNvGrpSpPr/>
        <p:nvPr/>
      </p:nvGrpSpPr>
      <p:grpSpPr>
        <a:xfrm>
          <a:off x="0" y="0"/>
          <a:ext cx="0" cy="0"/>
          <a:chOff x="0" y="0"/>
          <a:chExt cx="0" cy="0"/>
        </a:xfrm>
      </p:grpSpPr>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DARK">
    <p:bg>
      <p:bgPr>
        <a:solidFill>
          <a:schemeClr val="tx1"/>
        </a:solidFill>
      </p:bgPr>
    </p:bg>
    <p:spTree>
      <p:nvGrpSpPr>
        <p:cNvPr id="1" name=""/>
        <p:cNvGrpSpPr/>
        <p:nvPr/>
      </p:nvGrpSpPr>
      <p:grpSpPr>
        <a:xfrm>
          <a:off x="0" y="0"/>
          <a:ext cx="0" cy="0"/>
          <a:chOff x="0" y="0"/>
          <a:chExt cx="0" cy="0"/>
        </a:xfrm>
      </p:grpSpPr>
      <p:sp>
        <p:nvSpPr>
          <p:cNvPr id="2" name="Text 0"/>
          <p:cNvSpPr txBox="1"/>
          <p:nvPr/>
        </p:nvSpPr>
        <p:spPr>
          <a:xfrm>
            <a:off x="548640" y="6263640"/>
            <a:ext cx="5486400" cy="320040"/>
          </a:xfrm>
          <a:prstGeom prst="rect">
            <a:avLst/>
          </a:prstGeom>
          <a:noFill/>
          <a:ln/>
        </p:spPr>
        <p:txBody>
          <a:bodyPr wrap="square" lIns="0" tIns="0" rIns="0" bIns="0" rtlCol="0" anchor="ctr"/>
          <a:lstStyle/>
          <a:p>
            <a:pPr indent="0" marL="0">
              <a:buNone/>
            </a:pPr>
            <a:r>
              <a:rPr lang="en-US" sz="1100" dirty="0">
                <a:solidFill>
                  <a:schemeClr val="bg1">
                    <a:alpha val="65000"/>
                  </a:schemeClr>
                </a:solidFill>
              </a:rPr>
              <a:t>mytekDev</a:t>
            </a:r>
            <a:endParaRPr lang="en-US" sz="1100" dirty="0"/>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CONTENT">
    <p:bg>
      <p:bgPr>
        <a:solidFill>
          <a:schemeClr val="bg1"/>
        </a:solidFill>
      </p:bgPr>
    </p:bg>
    <p:spTree>
      <p:nvGrpSpPr>
        <p:cNvPr id="1" name=""/>
        <p:cNvGrpSpPr/>
        <p:nvPr/>
      </p:nvGrpSpPr>
      <p:grpSpPr>
        <a:xfrm>
          <a:off x="0" y="0"/>
          <a:ext cx="0" cy="0"/>
          <a:chOff x="0" y="0"/>
          <a:chExt cx="0" cy="0"/>
        </a:xfrm>
      </p:grpSpPr>
      <p:sp>
        <p:nvSpPr>
          <p:cNvPr id="2" name="Text 0"/>
          <p:cNvSpPr txBox="1"/>
          <p:nvPr/>
        </p:nvSpPr>
        <p:spPr>
          <a:xfrm>
            <a:off x="548640" y="6355080"/>
            <a:ext cx="8229600" cy="274320"/>
          </a:xfrm>
          <a:prstGeom prst="rect">
            <a:avLst/>
          </a:prstGeom>
          <a:noFill/>
          <a:ln/>
        </p:spPr>
        <p:txBody>
          <a:bodyPr wrap="square" lIns="0" tIns="0" rIns="0" bIns="0" rtlCol="0" anchor="ctr"/>
          <a:lstStyle/>
          <a:p>
            <a:pPr indent="0" marL="0">
              <a:buNone/>
            </a:pPr>
            <a:r>
              <a:rPr lang="en-US" sz="1000" dirty="0">
                <a:solidFill>
                  <a:schemeClr val="tx1">
                    <a:alpha val="55000"/>
                  </a:schemeClr>
                </a:solidFill>
              </a:rPr>
              <a:t>mytekDev  ·  Pixel Art Animation: Make a Blob Bounce</a:t>
            </a:r>
            <a:endParaRPr lang="en-US" sz="1000" dirty="0"/>
          </a:p>
        </p:txBody>
      </p:sp>
      <p:sp>
        <p:nvSpPr>
          <p:cNvPr id="25" name="Slide Number Placeholder 0"/>
          <p:cNvSpPr>
            <a:spLocks noGrp="1"/>
          </p:cNvSpPr>
          <p:nvPr>
            <p:ph type="sldNum" sz="quarter" idx="4294967295"/>
          </p:nvPr>
        </p:nvSpPr>
        <p:spPr>
          <a:xfrm>
            <a:off x="11155680" y="6355080"/>
            <a:ext cx="548640" cy="274320"/>
          </a:xfrm>
          <a:prstGeom prst="rect">
            <a:avLst/>
          </a:prstGeom>
          <a:extLst>
            <a:ext uri="{C572A759-6A51-4108-AA02-DFA0A04FC94B}">
              <ma14:wrappingTextBoxFlag xmlns:ma14="http://schemas.microsoft.com/office/mac/drawingml/2011/main" val="0"/>
            </a:ext>
          </a:extLst>
        </p:spPr>
        <p:txBody>
          <a:bodyPr/>
          <a:lstStyle>
            <a:lvl1pPr>
              <a:defRPr sz="1000">
                <a:solidFill>
                  <a:schemeClr val="tx1"/>
                </a:solidFill>
              </a:defRPr>
            </a:lvl1pPr>
          </a:lstStyle>
          <a:p>
            <a:pPr algn="r"/>
            <a:fld id="{F7021451-1387-4CA6-816F-3879F97B5CBC}" type="slidenum">
              <a:rPr b="0" lang="en-US"/>
              <a:t>1003</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 name="Slide Number Placeholder 0"/>
          <p:cNvSpPr>
            <a:spLocks noGrp="1"/>
          </p:cNvSpPr>
          <p:nvPr>
            <p:ph type="sldNum" sz="quarter" idx="4294967295"/>
          </p:nvPr>
        </p:nvSpPr>
        <p:spPr>
          <a:xfrm>
            <a:off x="11155680" y="6355080"/>
            <a:ext cx="548640" cy="274320"/>
          </a:xfrm>
          <a:prstGeom prst="rect">
            <a:avLst/>
          </a:prstGeom>
          <a:extLst>
            <a:ext uri="{C572A759-6A51-4108-AA02-DFA0A04FC94B}">
              <ma14:wrappingTextBoxFlag xmlns:ma14="http://schemas.microsoft.com/office/mac/drawingml/2011/main" val="0"/>
            </a:ext>
          </a:extLst>
        </p:spPr>
        <p:txBody>
          <a:bodyPr/>
          <a:lstStyle>
            <a:lvl1pPr>
              <a:defRPr sz="1000">
                <a:solidFill>
                  <a:schemeClr val="tx1"/>
                </a:solidFill>
              </a:defRPr>
            </a:lvl1pPr>
          </a:lstStyle>
          <a:p>
            <a:pPr algn="r"/>
            <a:fld id="{F7021451-1387-4CA6-816F-3879F97B5CBC}" type="slidenum">
              <a:rPr b="0" lang="en-US"/>
              <a:t>null</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Lst>
  <p:hf sldNum="0" hdr="0" ft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image" Target="../media/image-1-1.png"/><Relationship Id="rId2" Type="http://schemas.openxmlformats.org/officeDocument/2006/relationships/slideLayout" Target="../slideLayouts/slideLayout2.xml"/><Relationship Id="rId3"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3.xml"/></Relationships>
</file>

<file path=ppt/slides/_rels/slide4.xml.rels><?xml version="1.0" encoding="UTF-8" standalone="yes"?>
<Relationships xmlns="http://schemas.openxmlformats.org/package/2006/relationships"><Relationship Id="rId1" Type="http://schemas.openxmlformats.org/officeDocument/2006/relationships/image" Target="../media/image-4-1.gif"/><Relationship Id="rId2" Type="http://schemas.openxmlformats.org/officeDocument/2006/relationships/slideLayout" Target="../slideLayouts/slideLayout3.xml"/><Relationship Id="rId3" Type="http://schemas.openxmlformats.org/officeDocument/2006/relationships/notesSlide" Target="../notesSlides/notesSlide4.xml"/></Relationships>
</file>

<file path=ppt/slides/_rels/slide5.xml.rels><?xml version="1.0" encoding="UTF-8" standalone="yes"?>
<Relationships xmlns="http://schemas.openxmlformats.org/package/2006/relationships"><Relationship Id="rId1" Type="http://schemas.openxmlformats.org/officeDocument/2006/relationships/image" Target="../media/image-5-1.png"/><Relationship Id="rId2" Type="http://schemas.openxmlformats.org/officeDocument/2006/relationships/slideLayout" Target="../slideLayouts/slideLayout3.xml"/><Relationship Id="rId3" Type="http://schemas.openxmlformats.org/officeDocument/2006/relationships/notesSlide" Target="../notesSlides/notesSlide5.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6.xml"/></Relationships>
</file>

<file path=ppt/slides/_rels/slide7.xml.rels><?xml version="1.0" encoding="UTF-8" standalone="yes"?>
<Relationships xmlns="http://schemas.openxmlformats.org/package/2006/relationships"><Relationship Id="rId1" Type="http://schemas.openxmlformats.org/officeDocument/2006/relationships/image" Target="../media/image-7-1.png"/><Relationship Id="rId2" Type="http://schemas.openxmlformats.org/officeDocument/2006/relationships/slideLayout" Target="../slideLayouts/slideLayout3.xml"/><Relationship Id="rId3" Type="http://schemas.openxmlformats.org/officeDocument/2006/relationships/notesSlide" Target="../notesSlides/notesSlide7.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8.xml"/></Relationships>
</file>

<file path=ppt/slides/_rels/slide9.xml.rels><?xml version="1.0" encoding="UTF-8" standalone="yes"?>
<Relationships xmlns="http://schemas.openxmlformats.org/package/2006/relationships"><Relationship Id="rId1" Type="http://schemas.openxmlformats.org/officeDocument/2006/relationships/image" Target="../media/image-9-1.png"/><Relationship Id="rId2" Type="http://schemas.openxmlformats.org/officeDocument/2006/relationships/slideLayout" Target="../slideLayouts/slideLayout3.xml"/><Relationship Id="rId3" Type="http://schemas.openxmlformats.org/officeDocument/2006/relationships/notesSlide" Target="../notesSlides/notesSlide9.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0.xml"/></Relationships>
</file>

<file path=ppt/slides/_rels/slide11.xml.rels><?xml version="1.0" encoding="UTF-8" standalone="yes"?>
<Relationships xmlns="http://schemas.openxmlformats.org/package/2006/relationships"><Relationship Id="rId1" Type="http://schemas.openxmlformats.org/officeDocument/2006/relationships/image" Target="../media/image-11-1.png"/><Relationship Id="rId2" Type="http://schemas.openxmlformats.org/officeDocument/2006/relationships/slideLayout" Target="../slideLayouts/slideLayout3.xml"/><Relationship Id="rId3" Type="http://schemas.openxmlformats.org/officeDocument/2006/relationships/notesSlide" Target="../notesSlides/notesSlide11.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2.xml"/></Relationships>
</file>

<file path=ppt/slides/_rels/slide13.xml.rels><?xml version="1.0" encoding="UTF-8" standalone="yes"?>
<Relationships xmlns="http://schemas.openxmlformats.org/package/2006/relationships"><Relationship Id="rId1" Type="http://schemas.openxmlformats.org/officeDocument/2006/relationships/image" Target="../media/image-13-1.png"/><Relationship Id="rId2" Type="http://schemas.openxmlformats.org/officeDocument/2006/relationships/slideLayout" Target="../slideLayouts/slideLayout3.xml"/><Relationship Id="rId3" Type="http://schemas.openxmlformats.org/officeDocument/2006/relationships/notesSlide" Target="../notesSlides/notesSlide13.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4.xml"/></Relationships>
</file>

<file path=ppt/slides/slide1.xml><?xml version="1.0" encoding="utf-8"?>
<p:sld xmlns:a="http://schemas.openxmlformats.org/drawingml/2006/main" xmlns:r="http://schemas.openxmlformats.org/officeDocument/2006/relationships" xmlns:p="http://schemas.openxmlformats.org/presentationml/2006/main">
  <p:cSld name="Slide 1">
    <p:spTree>
      <p:nvGrpSpPr>
        <p:cNvPr id="1" name=""/>
        <p:cNvGrpSpPr/>
        <p:nvPr/>
      </p:nvGrpSpPr>
      <p:grpSpPr>
        <a:xfrm>
          <a:off x="0" y="0"/>
          <a:ext cx="0" cy="0"/>
          <a:chOff x="0" y="0"/>
          <a:chExt cx="0" cy="0"/>
        </a:xfrm>
      </p:grpSpPr>
      <p:sp>
        <p:nvSpPr>
          <p:cNvPr id="2" name="Title"/>
          <p:cNvSpPr txBox="1"/>
          <p:nvPr/>
        </p:nvSpPr>
        <p:spPr>
          <a:xfrm>
            <a:off x="548640" y="548640"/>
            <a:ext cx="11064240" cy="1371600"/>
          </a:xfrm>
          <a:prstGeom prst="rect">
            <a:avLst/>
          </a:prstGeom>
          <a:noFill/>
          <a:ln/>
        </p:spPr>
        <p:txBody>
          <a:bodyPr wrap="square" lIns="0" tIns="0" rIns="0" bIns="0" rtlCol="0" anchor="t"/>
          <a:lstStyle/>
          <a:p>
            <a:pPr indent="0" marL="0">
              <a:buNone/>
            </a:pPr>
            <a:r>
              <a:rPr lang="en-US" sz="4400" b="1" dirty="0">
                <a:solidFill>
                  <a:schemeClr val="bg1"/>
                </a:solidFill>
              </a:rPr>
              <a:t>Pixel Art Animation: Make a Blob Bounce</a:t>
            </a:r>
            <a:endParaRPr lang="en-US" sz="4400" dirty="0"/>
          </a:p>
        </p:txBody>
      </p:sp>
      <p:sp>
        <p:nvSpPr>
          <p:cNvPr id="3" name="Text 1"/>
          <p:cNvSpPr txBox="1"/>
          <p:nvPr/>
        </p:nvSpPr>
        <p:spPr>
          <a:xfrm>
            <a:off x="548640" y="2011680"/>
            <a:ext cx="6766560" cy="457200"/>
          </a:xfrm>
          <a:prstGeom prst="rect">
            <a:avLst/>
          </a:prstGeom>
          <a:noFill/>
          <a:ln/>
        </p:spPr>
        <p:txBody>
          <a:bodyPr wrap="square" lIns="0" tIns="0" rIns="0" bIns="0" rtlCol="0" anchor="ctr"/>
          <a:lstStyle/>
          <a:p>
            <a:pPr indent="0" marL="0">
              <a:buNone/>
            </a:pPr>
            <a:r>
              <a:rPr lang="en-US" sz="2200" b="1" dirty="0">
                <a:solidFill>
                  <a:schemeClr val="accent1"/>
                </a:solidFill>
              </a:rPr>
              <a:t>Grades 4-8  ·  45 minutes</a:t>
            </a:r>
            <a:endParaRPr lang="en-US" sz="2200" dirty="0"/>
          </a:p>
        </p:txBody>
      </p:sp>
      <p:sp>
        <p:nvSpPr>
          <p:cNvPr id="4" name="Text 2"/>
          <p:cNvSpPr txBox="1"/>
          <p:nvPr/>
        </p:nvSpPr>
        <p:spPr>
          <a:xfrm>
            <a:off x="548640" y="2697480"/>
            <a:ext cx="3465576" cy="502920"/>
          </a:xfrm>
          <a:prstGeom prst="roundRect">
            <a:avLst>
              <a:gd name="adj" fmla="val 36364"/>
            </a:avLst>
          </a:prstGeom>
          <a:solidFill>
            <a:schemeClr val="accent1"/>
          </a:solidFill>
          <a:ln/>
        </p:spPr>
        <p:txBody>
          <a:bodyPr wrap="square" lIns="0" tIns="0" rIns="0" bIns="0" rtlCol="0" anchor="ctr"/>
          <a:lstStyle/>
          <a:p>
            <a:pPr algn="ctr" indent="0" marL="0">
              <a:buNone/>
            </a:pPr>
            <a:r>
              <a:rPr lang="en-US" sz="1400" b="1" dirty="0">
                <a:solidFill>
                  <a:schemeClr val="tx1"/>
                </a:solidFill>
              </a:rPr>
              <a:t>Slides, rubric and answer key</a:t>
            </a:r>
            <a:endParaRPr lang="en-US" sz="1400" dirty="0"/>
          </a:p>
        </p:txBody>
      </p:sp>
      <p:sp>
        <p:nvSpPr>
          <p:cNvPr id="5" name="Text 3"/>
          <p:cNvSpPr txBox="1"/>
          <p:nvPr/>
        </p:nvSpPr>
        <p:spPr>
          <a:xfrm>
            <a:off x="4197096" y="2697480"/>
            <a:ext cx="1755648" cy="502920"/>
          </a:xfrm>
          <a:prstGeom prst="roundRect">
            <a:avLst>
              <a:gd name="adj" fmla="val 36364"/>
            </a:avLst>
          </a:prstGeom>
          <a:solidFill>
            <a:schemeClr val="accent1"/>
          </a:solidFill>
          <a:ln/>
        </p:spPr>
        <p:txBody>
          <a:bodyPr wrap="square" lIns="0" tIns="0" rIns="0" bIns="0" rtlCol="0" anchor="ctr"/>
          <a:lstStyle/>
          <a:p>
            <a:pPr algn="ctr" indent="0" marL="0">
              <a:buNone/>
            </a:pPr>
            <a:r>
              <a:rPr lang="en-US" sz="1400" b="1" dirty="0">
                <a:solidFill>
                  <a:schemeClr val="tx1"/>
                </a:solidFill>
              </a:rPr>
              <a:t>Print and go</a:t>
            </a:r>
            <a:endParaRPr lang="en-US" sz="1400" dirty="0"/>
          </a:p>
        </p:txBody>
      </p:sp>
      <p:sp>
        <p:nvSpPr>
          <p:cNvPr id="6" name="Text 4"/>
          <p:cNvSpPr txBox="1"/>
          <p:nvPr/>
        </p:nvSpPr>
        <p:spPr>
          <a:xfrm>
            <a:off x="6135624" y="2697480"/>
            <a:ext cx="2459736" cy="502920"/>
          </a:xfrm>
          <a:prstGeom prst="roundRect">
            <a:avLst>
              <a:gd name="adj" fmla="val 36364"/>
            </a:avLst>
          </a:prstGeom>
          <a:solidFill>
            <a:schemeClr val="accent1"/>
          </a:solidFill>
          <a:ln/>
        </p:spPr>
        <p:txBody>
          <a:bodyPr wrap="square" lIns="0" tIns="0" rIns="0" bIns="0" rtlCol="0" anchor="ctr"/>
          <a:lstStyle/>
          <a:p>
            <a:pPr algn="ctr" indent="0" marL="0">
              <a:buNone/>
            </a:pPr>
            <a:r>
              <a:rPr lang="en-US" sz="1400" b="1" dirty="0">
                <a:solidFill>
                  <a:schemeClr val="tx1"/>
                </a:solidFill>
              </a:rPr>
              <a:t>No student accounts</a:t>
            </a:r>
            <a:endParaRPr lang="en-US" sz="1400" dirty="0"/>
          </a:p>
        </p:txBody>
      </p:sp>
      <p:pic>
        <p:nvPicPr>
          <p:cNvPr id="7" name="The app" descr="The app">    </p:cNvPr>
          <p:cNvPicPr>
            <a:picLocks noChangeAspect="1"/>
          </p:cNvPicPr>
          <p:nvPr/>
        </p:nvPicPr>
        <p:blipFill>
          <a:blip r:embed="rId1"/>
          <a:stretch>
            <a:fillRect/>
          </a:stretch>
        </p:blipFill>
        <p:spPr>
          <a:xfrm>
            <a:off x="6309360" y="4242335"/>
            <a:ext cx="5303520" cy="1116531"/>
          </a:xfrm>
          <a:prstGeom prst="rect">
            <a:avLst/>
          </a:prstGeom>
        </p:spPr>
      </p:pic>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name="Slide 2">
    <p:spTree>
      <p:nvGrpSpPr>
        <p:cNvPr id="1" name=""/>
        <p:cNvGrpSpPr/>
        <p:nvPr/>
      </p:nvGrpSpPr>
      <p:grpSpPr>
        <a:xfrm>
          <a:off x="0" y="0"/>
          <a:ext cx="0" cy="0"/>
          <a:chOff x="0" y="0"/>
          <a:chExt cx="0" cy="0"/>
        </a:xfrm>
      </p:grpSpPr>
      <p:sp>
        <p:nvSpPr>
          <p:cNvPr id="2" name="Text 0"/>
          <p:cNvSpPr txBox="1"/>
          <p:nvPr/>
        </p:nvSpPr>
        <p:spPr>
          <a:xfrm>
            <a:off x="548640" y="1463040"/>
            <a:ext cx="10972800" cy="457200"/>
          </a:xfrm>
          <a:prstGeom prst="rect">
            <a:avLst/>
          </a:prstGeom>
          <a:noFill/>
          <a:ln/>
        </p:spPr>
        <p:txBody>
          <a:bodyPr wrap="square" lIns="0" tIns="0" rIns="0" bIns="0" rtlCol="0" anchor="ctr"/>
          <a:lstStyle/>
          <a:p>
            <a:pPr indent="0" marL="0">
              <a:buNone/>
            </a:pPr>
            <a:r>
              <a:rPr lang="en-US" sz="1800" b="1" dirty="0">
                <a:solidFill>
                  <a:schemeClr val="accent1"/>
                </a:solidFill>
              </a:rPr>
              <a:t>Essential question</a:t>
            </a:r>
            <a:endParaRPr lang="en-US" sz="1800" dirty="0"/>
          </a:p>
        </p:txBody>
      </p:sp>
      <p:sp>
        <p:nvSpPr>
          <p:cNvPr id="3" name="Essential question"/>
          <p:cNvSpPr txBox="1"/>
          <p:nvPr/>
        </p:nvSpPr>
        <p:spPr>
          <a:xfrm>
            <a:off x="548640" y="2011680"/>
            <a:ext cx="10515600" cy="2377440"/>
          </a:xfrm>
          <a:prstGeom prst="rect">
            <a:avLst/>
          </a:prstGeom>
          <a:noFill/>
          <a:ln/>
        </p:spPr>
        <p:txBody>
          <a:bodyPr wrap="square" lIns="0" tIns="0" rIns="0" bIns="0" rtlCol="0" anchor="t"/>
          <a:lstStyle/>
          <a:p>
            <a:pPr indent="0" marL="0">
              <a:buNone/>
            </a:pPr>
            <a:r>
              <a:rPr lang="en-US" sz="4400" b="1" dirty="0">
                <a:solidFill>
                  <a:schemeClr val="bg1"/>
                </a:solidFill>
              </a:rPr>
              <a:t>How can a few still pictures look like they are moving?</a:t>
            </a:r>
            <a:endParaRPr lang="en-US" sz="4400" dirty="0"/>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name="Slide 3">
    <p:spTree>
      <p:nvGrpSpPr>
        <p:cNvPr id="1" name=""/>
        <p:cNvGrpSpPr/>
        <p:nvPr/>
      </p:nvGrpSpPr>
      <p:grpSpPr>
        <a:xfrm>
          <a:off x="0" y="0"/>
          <a:ext cx="0" cy="0"/>
          <a:chOff x="0" y="0"/>
          <a:chExt cx="0" cy="0"/>
        </a:xfrm>
      </p:grpSpPr>
      <p:sp>
        <p:nvSpPr>
          <p:cNvPr id="2" name="Title"/>
          <p:cNvSpPr txBox="1"/>
          <p:nvPr/>
        </p:nvSpPr>
        <p:spPr>
          <a:xfrm>
            <a:off x="548640" y="411480"/>
            <a:ext cx="11064240" cy="822960"/>
          </a:xfrm>
          <a:prstGeom prst="rect">
            <a:avLst/>
          </a:prstGeom>
          <a:noFill/>
          <a:ln/>
        </p:spPr>
        <p:txBody>
          <a:bodyPr wrap="square" lIns="0" tIns="0" rIns="0" bIns="0" rtlCol="0" anchor="ctr"/>
          <a:lstStyle/>
          <a:p>
            <a:pPr indent="0" marL="0">
              <a:buNone/>
            </a:pPr>
            <a:r>
              <a:rPr lang="en-US" sz="3600" b="1" dirty="0">
                <a:solidFill>
                  <a:schemeClr val="tx1"/>
                </a:solidFill>
              </a:rPr>
              <a:t>Today I can</a:t>
            </a:r>
            <a:endParaRPr lang="en-US" sz="3600" dirty="0"/>
          </a:p>
        </p:txBody>
      </p:sp>
      <p:sp>
        <p:nvSpPr>
          <p:cNvPr id="3" name="Text 1"/>
          <p:cNvSpPr txBox="1"/>
          <p:nvPr/>
        </p:nvSpPr>
        <p:spPr>
          <a:xfrm>
            <a:off x="548640" y="1490472"/>
            <a:ext cx="502920" cy="502920"/>
          </a:xfrm>
          <a:prstGeom prst="ellipse">
            <a:avLst/>
          </a:prstGeom>
          <a:solidFill>
            <a:schemeClr val="accent2"/>
          </a:solidFill>
          <a:ln/>
        </p:spPr>
        <p:txBody>
          <a:bodyPr wrap="square" lIns="0" tIns="0" rIns="0" bIns="0" rtlCol="0" anchor="ctr"/>
          <a:lstStyle/>
          <a:p>
            <a:pPr algn="ctr" indent="0" marL="0">
              <a:buNone/>
            </a:pPr>
            <a:r>
              <a:rPr lang="en-US" sz="1800" b="1" dirty="0">
                <a:solidFill>
                  <a:schemeClr val="bg1"/>
                </a:solidFill>
              </a:rPr>
              <a:t>1</a:t>
            </a:r>
            <a:endParaRPr lang="en-US" sz="1800" dirty="0"/>
          </a:p>
        </p:txBody>
      </p:sp>
      <p:sp>
        <p:nvSpPr>
          <p:cNvPr id="4" name="Text 2"/>
          <p:cNvSpPr txBox="1"/>
          <p:nvPr/>
        </p:nvSpPr>
        <p:spPr>
          <a:xfrm>
            <a:off x="1280160" y="1417320"/>
            <a:ext cx="10332720" cy="822960"/>
          </a:xfrm>
          <a:prstGeom prst="rect">
            <a:avLst/>
          </a:prstGeom>
          <a:noFill/>
          <a:ln/>
        </p:spPr>
        <p:txBody>
          <a:bodyPr wrap="square" lIns="0" tIns="0" rIns="0" bIns="0" rtlCol="0" anchor="ctr"/>
          <a:lstStyle/>
          <a:p>
            <a:pPr indent="0" marL="0">
              <a:buNone/>
            </a:pPr>
            <a:r>
              <a:rPr lang="en-US" sz="2000" dirty="0">
                <a:solidFill>
                  <a:schemeClr val="tx1"/>
                </a:solidFill>
              </a:rPr>
              <a:t>I can explain that an animation is a sequence of still drawings, called frames, shown quickly in order.</a:t>
            </a:r>
            <a:endParaRPr lang="en-US" sz="2000" dirty="0"/>
          </a:p>
        </p:txBody>
      </p:sp>
      <p:sp>
        <p:nvSpPr>
          <p:cNvPr id="5" name="Text 3"/>
          <p:cNvSpPr txBox="1"/>
          <p:nvPr/>
        </p:nvSpPr>
        <p:spPr>
          <a:xfrm>
            <a:off x="548640" y="2404872"/>
            <a:ext cx="502920" cy="502920"/>
          </a:xfrm>
          <a:prstGeom prst="ellipse">
            <a:avLst/>
          </a:prstGeom>
          <a:solidFill>
            <a:schemeClr val="accent2"/>
          </a:solidFill>
          <a:ln/>
        </p:spPr>
        <p:txBody>
          <a:bodyPr wrap="square" lIns="0" tIns="0" rIns="0" bIns="0" rtlCol="0" anchor="ctr"/>
          <a:lstStyle/>
          <a:p>
            <a:pPr algn="ctr" indent="0" marL="0">
              <a:buNone/>
            </a:pPr>
            <a:r>
              <a:rPr lang="en-US" sz="1800" b="1" dirty="0">
                <a:solidFill>
                  <a:schemeClr val="bg1"/>
                </a:solidFill>
              </a:rPr>
              <a:t>2</a:t>
            </a:r>
            <a:endParaRPr lang="en-US" sz="1800" dirty="0"/>
          </a:p>
        </p:txBody>
      </p:sp>
      <p:sp>
        <p:nvSpPr>
          <p:cNvPr id="6" name="Text 4"/>
          <p:cNvSpPr txBox="1"/>
          <p:nvPr/>
        </p:nvSpPr>
        <p:spPr>
          <a:xfrm>
            <a:off x="1280160" y="2331720"/>
            <a:ext cx="10332720" cy="822960"/>
          </a:xfrm>
          <a:prstGeom prst="rect">
            <a:avLst/>
          </a:prstGeom>
          <a:noFill/>
          <a:ln/>
        </p:spPr>
        <p:txBody>
          <a:bodyPr wrap="square" lIns="0" tIns="0" rIns="0" bIns="0" rtlCol="0" anchor="ctr"/>
          <a:lstStyle/>
          <a:p>
            <a:pPr indent="0" marL="0">
              <a:buNone/>
            </a:pPr>
            <a:r>
              <a:rPr lang="en-US" sz="2000" dirty="0">
                <a:solidFill>
                  <a:schemeClr val="tx1"/>
                </a:solidFill>
              </a:rPr>
              <a:t>I can add a detail to a sprite on every frame so it moves with the sprite instead of blinking.</a:t>
            </a:r>
            <a:endParaRPr lang="en-US" sz="2000" dirty="0"/>
          </a:p>
        </p:txBody>
      </p:sp>
      <p:sp>
        <p:nvSpPr>
          <p:cNvPr id="7" name="Text 5"/>
          <p:cNvSpPr txBox="1"/>
          <p:nvPr/>
        </p:nvSpPr>
        <p:spPr>
          <a:xfrm>
            <a:off x="548640" y="3319272"/>
            <a:ext cx="502920" cy="502920"/>
          </a:xfrm>
          <a:prstGeom prst="ellipse">
            <a:avLst/>
          </a:prstGeom>
          <a:solidFill>
            <a:schemeClr val="accent2"/>
          </a:solidFill>
          <a:ln/>
        </p:spPr>
        <p:txBody>
          <a:bodyPr wrap="square" lIns="0" tIns="0" rIns="0" bIns="0" rtlCol="0" anchor="ctr"/>
          <a:lstStyle/>
          <a:p>
            <a:pPr algn="ctr" indent="0" marL="0">
              <a:buNone/>
            </a:pPr>
            <a:r>
              <a:rPr lang="en-US" sz="1800" b="1" dirty="0">
                <a:solidFill>
                  <a:schemeClr val="bg1"/>
                </a:solidFill>
              </a:rPr>
              <a:t>3</a:t>
            </a:r>
            <a:endParaRPr lang="en-US" sz="1800" dirty="0"/>
          </a:p>
        </p:txBody>
      </p:sp>
      <p:sp>
        <p:nvSpPr>
          <p:cNvPr id="8" name="Text 6"/>
          <p:cNvSpPr txBox="1"/>
          <p:nvPr/>
        </p:nvSpPr>
        <p:spPr>
          <a:xfrm>
            <a:off x="1280160" y="3246120"/>
            <a:ext cx="10332720" cy="822960"/>
          </a:xfrm>
          <a:prstGeom prst="rect">
            <a:avLst/>
          </a:prstGeom>
          <a:noFill/>
          <a:ln/>
        </p:spPr>
        <p:txBody>
          <a:bodyPr wrap="square" lIns="0" tIns="0" rIns="0" bIns="0" rtlCol="0" anchor="ctr"/>
          <a:lstStyle/>
          <a:p>
            <a:pPr indent="0" marL="0">
              <a:buNone/>
            </a:pPr>
            <a:r>
              <a:rPr lang="en-US" sz="2000" dirty="0">
                <a:solidFill>
                  <a:schemeClr val="tx1"/>
                </a:solidFill>
              </a:rPr>
              <a:t>I can make one part of a sprite move by drawing it a little differently on each frame.</a:t>
            </a:r>
            <a:endParaRPr lang="en-US" sz="2000" dirty="0"/>
          </a:p>
        </p:txBody>
      </p:sp>
      <p:sp>
        <p:nvSpPr>
          <p:cNvPr id="9" name="Text 7"/>
          <p:cNvSpPr txBox="1"/>
          <p:nvPr/>
        </p:nvSpPr>
        <p:spPr>
          <a:xfrm>
            <a:off x="548640" y="4233672"/>
            <a:ext cx="502920" cy="502920"/>
          </a:xfrm>
          <a:prstGeom prst="ellipse">
            <a:avLst/>
          </a:prstGeom>
          <a:solidFill>
            <a:schemeClr val="accent2"/>
          </a:solidFill>
          <a:ln/>
        </p:spPr>
        <p:txBody>
          <a:bodyPr wrap="square" lIns="0" tIns="0" rIns="0" bIns="0" rtlCol="0" anchor="ctr"/>
          <a:lstStyle/>
          <a:p>
            <a:pPr algn="ctr" indent="0" marL="0">
              <a:buNone/>
            </a:pPr>
            <a:r>
              <a:rPr lang="en-US" sz="1800" b="1" dirty="0">
                <a:solidFill>
                  <a:schemeClr val="bg1"/>
                </a:solidFill>
              </a:rPr>
              <a:t>4</a:t>
            </a:r>
            <a:endParaRPr lang="en-US" sz="1800" dirty="0"/>
          </a:p>
        </p:txBody>
      </p:sp>
      <p:sp>
        <p:nvSpPr>
          <p:cNvPr id="10" name="Text 8"/>
          <p:cNvSpPr txBox="1"/>
          <p:nvPr/>
        </p:nvSpPr>
        <p:spPr>
          <a:xfrm>
            <a:off x="1280160" y="4160520"/>
            <a:ext cx="10332720" cy="822960"/>
          </a:xfrm>
          <a:prstGeom prst="rect">
            <a:avLst/>
          </a:prstGeom>
          <a:noFill/>
          <a:ln/>
        </p:spPr>
        <p:txBody>
          <a:bodyPr wrap="square" lIns="0" tIns="0" rIns="0" bIns="0" rtlCol="0" anchor="ctr"/>
          <a:lstStyle/>
          <a:p>
            <a:pPr indent="0" marL="0">
              <a:buNone/>
            </a:pPr>
            <a:r>
              <a:rPr lang="en-US" sz="2000" dirty="0">
                <a:solidFill>
                  <a:schemeClr val="tx1"/>
                </a:solidFill>
              </a:rPr>
              <a:t>I can describe how the frame rate changes the speed of an animation.</a:t>
            </a:r>
            <a:endParaRPr lang="en-US" sz="2000" dirty="0"/>
          </a:p>
        </p:txBody>
      </p:sp>
      <p:sp>
        <p:nvSpPr>
          <p:cNvPr id="11" name="Text 9"/>
          <p:cNvSpPr txBox="1"/>
          <p:nvPr/>
        </p:nvSpPr>
        <p:spPr>
          <a:xfrm>
            <a:off x="548640" y="5148072"/>
            <a:ext cx="502920" cy="502920"/>
          </a:xfrm>
          <a:prstGeom prst="ellipse">
            <a:avLst/>
          </a:prstGeom>
          <a:solidFill>
            <a:schemeClr val="accent2"/>
          </a:solidFill>
          <a:ln/>
        </p:spPr>
        <p:txBody>
          <a:bodyPr wrap="square" lIns="0" tIns="0" rIns="0" bIns="0" rtlCol="0" anchor="ctr"/>
          <a:lstStyle/>
          <a:p>
            <a:pPr algn="ctr" indent="0" marL="0">
              <a:buNone/>
            </a:pPr>
            <a:r>
              <a:rPr lang="en-US" sz="1800" b="1" dirty="0">
                <a:solidFill>
                  <a:schemeClr val="bg1"/>
                </a:solidFill>
              </a:rPr>
              <a:t>5</a:t>
            </a:r>
            <a:endParaRPr lang="en-US" sz="1800" dirty="0"/>
          </a:p>
        </p:txBody>
      </p:sp>
      <p:sp>
        <p:nvSpPr>
          <p:cNvPr id="12" name="Text 10"/>
          <p:cNvSpPr txBox="1"/>
          <p:nvPr/>
        </p:nvSpPr>
        <p:spPr>
          <a:xfrm>
            <a:off x="1280160" y="5074920"/>
            <a:ext cx="10332720" cy="822960"/>
          </a:xfrm>
          <a:prstGeom prst="rect">
            <a:avLst/>
          </a:prstGeom>
          <a:noFill/>
          <a:ln/>
        </p:spPr>
        <p:txBody>
          <a:bodyPr wrap="square" lIns="0" tIns="0" rIns="0" bIns="0" rtlCol="0" anchor="ctr"/>
          <a:lstStyle/>
          <a:p>
            <a:pPr indent="0" marL="0">
              <a:buNone/>
            </a:pPr>
            <a:r>
              <a:rPr lang="en-US" sz="2000" dirty="0">
                <a:solidFill>
                  <a:schemeClr val="tx1"/>
                </a:solidFill>
              </a:rPr>
              <a:t>I can describe how a computer stores a picture as a grid of pixels, each saved as one color code.</a:t>
            </a:r>
            <a:endParaRPr lang="en-US" sz="2000" dirty="0"/>
          </a:p>
        </p:txBody>
      </p:sp>
      <p:sp>
        <p:nvSpPr>
          <p:cNvPr id="25" name="Slide Number Placeholder 0"/>
          <p:cNvSpPr>
            <a:spLocks noGrp="1"/>
          </p:cNvSpPr>
          <p:nvPr>
            <p:ph type="sldNum" sz="quarter" idx="4294967295"/>
          </p:nvPr>
        </p:nvSpPr>
        <p:spPr>
          <a:xfrm>
            <a:off x="11155680" y="6355080"/>
            <a:ext cx="548640" cy="274320"/>
          </a:xfrm>
          <a:prstGeom prst="rect">
            <a:avLst/>
          </a:prstGeom>
          <a:extLst>
            <a:ext uri="{C572A759-6A51-4108-AA02-DFA0A04FC94B}">
              <ma14:wrappingTextBoxFlag xmlns:ma14="http://schemas.microsoft.com/office/mac/drawingml/2011/main" val="0"/>
            </a:ext>
          </a:extLst>
        </p:spPr>
        <p:txBody>
          <a:bodyPr/>
          <a:lstStyle>
            <a:lvl1pPr>
              <a:defRPr sz="1000">
                <a:solidFill>
                  <a:schemeClr val="tx1"/>
                </a:solidFill>
              </a:defRPr>
            </a:lvl1pPr>
          </a:lstStyle>
          <a:p>
            <a:pPr algn="r"/>
            <a:fld id="{F7021451-1387-4CA6-816F-3879F97B5CBC}" type="slidenum">
              <a:rPr b="0" lang="en-US"/>
              <a:t>3</a:t>
            </a:fld>
            <a:endParaRPr lang="en-US"/>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name="Slide 4">
    <p:spTree>
      <p:nvGrpSpPr>
        <p:cNvPr id="1" name=""/>
        <p:cNvGrpSpPr/>
        <p:nvPr/>
      </p:nvGrpSpPr>
      <p:grpSpPr>
        <a:xfrm>
          <a:off x="0" y="0"/>
          <a:ext cx="0" cy="0"/>
          <a:chOff x="0" y="0"/>
          <a:chExt cx="0" cy="0"/>
        </a:xfrm>
      </p:grpSpPr>
      <p:sp>
        <p:nvSpPr>
          <p:cNvPr id="2" name="Title"/>
          <p:cNvSpPr txBox="1"/>
          <p:nvPr/>
        </p:nvSpPr>
        <p:spPr>
          <a:xfrm>
            <a:off x="548640" y="411480"/>
            <a:ext cx="11064240" cy="822960"/>
          </a:xfrm>
          <a:prstGeom prst="rect">
            <a:avLst/>
          </a:prstGeom>
          <a:noFill/>
          <a:ln/>
        </p:spPr>
        <p:txBody>
          <a:bodyPr wrap="square" lIns="0" tIns="0" rIns="0" bIns="0" rtlCol="0" anchor="ctr"/>
          <a:lstStyle/>
          <a:p>
            <a:pPr indent="0" marL="0">
              <a:buNone/>
            </a:pPr>
            <a:r>
              <a:rPr lang="en-US" sz="3600" b="1" dirty="0">
                <a:solidFill>
                  <a:schemeClr val="tx1"/>
                </a:solidFill>
              </a:rPr>
              <a:t>Warm-up</a:t>
            </a:r>
            <a:endParaRPr lang="en-US" sz="3600" dirty="0"/>
          </a:p>
        </p:txBody>
      </p:sp>
      <p:sp>
        <p:nvSpPr>
          <p:cNvPr id="3" name="Question"/>
          <p:cNvSpPr txBox="1"/>
          <p:nvPr/>
        </p:nvSpPr>
        <p:spPr>
          <a:xfrm>
            <a:off x="548640" y="1554480"/>
            <a:ext cx="6035040" cy="3291840"/>
          </a:xfrm>
          <a:prstGeom prst="rect">
            <a:avLst/>
          </a:prstGeom>
          <a:noFill/>
          <a:ln/>
        </p:spPr>
        <p:txBody>
          <a:bodyPr wrap="square" lIns="0" tIns="0" rIns="0" bIns="0" rtlCol="0" anchor="ctr"/>
          <a:lstStyle/>
          <a:p>
            <a:pPr indent="0" marL="0">
              <a:buNone/>
            </a:pPr>
            <a:r>
              <a:rPr lang="en-US" sz="4000" b="1" dirty="0">
                <a:solidFill>
                  <a:schemeClr val="tx1"/>
                </a:solidFill>
              </a:rPr>
              <a:t>How many drawings make this bounce?</a:t>
            </a:r>
            <a:endParaRPr lang="en-US" sz="4000" dirty="0"/>
          </a:p>
        </p:txBody>
      </p:sp>
      <p:sp>
        <p:nvSpPr>
          <p:cNvPr id="4" name="Shape 2"/>
          <p:cNvSpPr/>
          <p:nvPr/>
        </p:nvSpPr>
        <p:spPr>
          <a:xfrm>
            <a:off x="6949440" y="1371600"/>
            <a:ext cx="4663440" cy="4206240"/>
          </a:xfrm>
          <a:prstGeom prst="roundRect">
            <a:avLst>
              <a:gd name="adj" fmla="val 4348"/>
            </a:avLst>
          </a:prstGeom>
          <a:solidFill>
            <a:schemeClr val="bg2"/>
          </a:solidFill>
          <a:ln w="12700">
            <a:solidFill>
              <a:schemeClr val="bg2"/>
            </a:solidFill>
            <a:prstDash val="solid"/>
          </a:ln>
        </p:spPr>
      </p:sp>
      <p:pic>
        <p:nvPicPr>
          <p:cNvPr id="5" name="Warm-up picture" descr="Warm-up picture">    </p:cNvPr>
          <p:cNvPicPr>
            <a:picLocks noChangeAspect="1"/>
          </p:cNvPicPr>
          <p:nvPr/>
        </p:nvPicPr>
        <p:blipFill>
          <a:blip r:embed="rId1"/>
          <a:stretch>
            <a:fillRect/>
          </a:stretch>
        </p:blipFill>
        <p:spPr>
          <a:xfrm>
            <a:off x="7452360" y="1645920"/>
            <a:ext cx="3657600" cy="3657600"/>
          </a:xfrm>
          <a:prstGeom prst="rect">
            <a:avLst/>
          </a:prstGeom>
        </p:spPr>
      </p:pic>
      <p:sp>
        <p:nvSpPr>
          <p:cNvPr id="25" name="Slide Number Placeholder 0"/>
          <p:cNvSpPr>
            <a:spLocks noGrp="1"/>
          </p:cNvSpPr>
          <p:nvPr>
            <p:ph type="sldNum" sz="quarter" idx="4294967295"/>
          </p:nvPr>
        </p:nvSpPr>
        <p:spPr>
          <a:xfrm>
            <a:off x="11155680" y="6355080"/>
            <a:ext cx="548640" cy="274320"/>
          </a:xfrm>
          <a:prstGeom prst="rect">
            <a:avLst/>
          </a:prstGeom>
          <a:extLst>
            <a:ext uri="{C572A759-6A51-4108-AA02-DFA0A04FC94B}">
              <ma14:wrappingTextBoxFlag xmlns:ma14="http://schemas.microsoft.com/office/mac/drawingml/2011/main" val="0"/>
            </a:ext>
          </a:extLst>
        </p:spPr>
        <p:txBody>
          <a:bodyPr/>
          <a:lstStyle>
            <a:lvl1pPr>
              <a:defRPr sz="1000">
                <a:solidFill>
                  <a:schemeClr val="tx1"/>
                </a:solidFill>
              </a:defRPr>
            </a:lvl1pPr>
          </a:lstStyle>
          <a:p>
            <a:pPr algn="r"/>
            <a:fld id="{F7021451-1387-4CA6-816F-3879F97B5CBC}" type="slidenum">
              <a:rPr b="0" lang="en-US"/>
              <a:t>4</a:t>
            </a:fld>
            <a:endParaRPr lang="en-US"/>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name="Slide 5">
    <p:spTree>
      <p:nvGrpSpPr>
        <p:cNvPr id="1" name=""/>
        <p:cNvGrpSpPr/>
        <p:nvPr/>
      </p:nvGrpSpPr>
      <p:grpSpPr>
        <a:xfrm>
          <a:off x="0" y="0"/>
          <a:ext cx="0" cy="0"/>
          <a:chOff x="0" y="0"/>
          <a:chExt cx="0" cy="0"/>
        </a:xfrm>
      </p:grpSpPr>
      <p:sp>
        <p:nvSpPr>
          <p:cNvPr id="2" name="Title"/>
          <p:cNvSpPr txBox="1"/>
          <p:nvPr/>
        </p:nvSpPr>
        <p:spPr>
          <a:xfrm>
            <a:off x="548640" y="411480"/>
            <a:ext cx="11064240" cy="822960"/>
          </a:xfrm>
          <a:prstGeom prst="rect">
            <a:avLst/>
          </a:prstGeom>
          <a:noFill/>
          <a:ln/>
        </p:spPr>
        <p:txBody>
          <a:bodyPr wrap="square" lIns="0" tIns="0" rIns="0" bIns="0" rtlCol="0" anchor="ctr"/>
          <a:lstStyle/>
          <a:p>
            <a:pPr indent="0" marL="0">
              <a:buNone/>
            </a:pPr>
            <a:r>
              <a:rPr lang="en-US" sz="3600" b="1" dirty="0">
                <a:solidFill>
                  <a:schemeClr val="tx1"/>
                </a:solidFill>
              </a:rPr>
              <a:t>Four drawings, played in order</a:t>
            </a:r>
            <a:endParaRPr lang="en-US" sz="3600" dirty="0"/>
          </a:p>
        </p:txBody>
      </p:sp>
      <p:pic>
        <p:nvPicPr>
          <p:cNvPr id="3" name="Four drawings, played in order" descr="Four drawings, played in order">    </p:cNvPr>
          <p:cNvPicPr>
            <a:picLocks noChangeAspect="1"/>
          </p:cNvPicPr>
          <p:nvPr/>
        </p:nvPicPr>
        <p:blipFill>
          <a:blip r:embed="rId1"/>
          <a:stretch>
            <a:fillRect/>
          </a:stretch>
        </p:blipFill>
        <p:spPr>
          <a:xfrm>
            <a:off x="822960" y="1910615"/>
            <a:ext cx="10515600" cy="2213811"/>
          </a:xfrm>
          <a:prstGeom prst="rect">
            <a:avLst/>
          </a:prstGeom>
        </p:spPr>
      </p:pic>
      <p:sp>
        <p:nvSpPr>
          <p:cNvPr id="4" name="Text 1"/>
          <p:cNvSpPr txBox="1"/>
          <p:nvPr/>
        </p:nvSpPr>
        <p:spPr>
          <a:xfrm>
            <a:off x="822960" y="4234153"/>
            <a:ext cx="2628900" cy="411480"/>
          </a:xfrm>
          <a:prstGeom prst="rect">
            <a:avLst/>
          </a:prstGeom>
          <a:noFill/>
          <a:ln/>
        </p:spPr>
        <p:txBody>
          <a:bodyPr wrap="square" lIns="0" tIns="0" rIns="0" bIns="0" rtlCol="0" anchor="ctr"/>
          <a:lstStyle/>
          <a:p>
            <a:pPr algn="ctr" indent="0" marL="0">
              <a:buNone/>
            </a:pPr>
            <a:r>
              <a:rPr lang="en-US" sz="1800" b="1" dirty="0">
                <a:solidFill>
                  <a:schemeClr val="tx2"/>
                </a:solidFill>
              </a:rPr>
              <a:t>Up</a:t>
            </a:r>
            <a:endParaRPr lang="en-US" sz="1800" dirty="0"/>
          </a:p>
        </p:txBody>
      </p:sp>
      <p:sp>
        <p:nvSpPr>
          <p:cNvPr id="5" name="Text 2"/>
          <p:cNvSpPr txBox="1"/>
          <p:nvPr/>
        </p:nvSpPr>
        <p:spPr>
          <a:xfrm>
            <a:off x="3451860" y="4234153"/>
            <a:ext cx="2628900" cy="411480"/>
          </a:xfrm>
          <a:prstGeom prst="rect">
            <a:avLst/>
          </a:prstGeom>
          <a:noFill/>
          <a:ln/>
        </p:spPr>
        <p:txBody>
          <a:bodyPr wrap="square" lIns="0" tIns="0" rIns="0" bIns="0" rtlCol="0" anchor="ctr"/>
          <a:lstStyle/>
          <a:p>
            <a:pPr algn="ctr" indent="0" marL="0">
              <a:buNone/>
            </a:pPr>
            <a:r>
              <a:rPr lang="en-US" sz="1800" b="1" dirty="0">
                <a:solidFill>
                  <a:schemeClr val="tx2"/>
                </a:solidFill>
              </a:rPr>
              <a:t>Down</a:t>
            </a:r>
            <a:endParaRPr lang="en-US" sz="1800" dirty="0"/>
          </a:p>
        </p:txBody>
      </p:sp>
      <p:sp>
        <p:nvSpPr>
          <p:cNvPr id="6" name="Text 3"/>
          <p:cNvSpPr txBox="1"/>
          <p:nvPr/>
        </p:nvSpPr>
        <p:spPr>
          <a:xfrm>
            <a:off x="6080760" y="4234153"/>
            <a:ext cx="2628900" cy="411480"/>
          </a:xfrm>
          <a:prstGeom prst="rect">
            <a:avLst/>
          </a:prstGeom>
          <a:noFill/>
          <a:ln/>
        </p:spPr>
        <p:txBody>
          <a:bodyPr wrap="square" lIns="0" tIns="0" rIns="0" bIns="0" rtlCol="0" anchor="ctr"/>
          <a:lstStyle/>
          <a:p>
            <a:pPr algn="ctr" indent="0" marL="0">
              <a:buNone/>
            </a:pPr>
            <a:r>
              <a:rPr lang="en-US" sz="1800" b="1" dirty="0">
                <a:solidFill>
                  <a:schemeClr val="tx2"/>
                </a:solidFill>
              </a:rPr>
              <a:t>Squash</a:t>
            </a:r>
            <a:endParaRPr lang="en-US" sz="1800" dirty="0"/>
          </a:p>
        </p:txBody>
      </p:sp>
      <p:sp>
        <p:nvSpPr>
          <p:cNvPr id="7" name="Text 4"/>
          <p:cNvSpPr txBox="1"/>
          <p:nvPr/>
        </p:nvSpPr>
        <p:spPr>
          <a:xfrm>
            <a:off x="8709660" y="4234153"/>
            <a:ext cx="2628900" cy="411480"/>
          </a:xfrm>
          <a:prstGeom prst="rect">
            <a:avLst/>
          </a:prstGeom>
          <a:noFill/>
          <a:ln/>
        </p:spPr>
        <p:txBody>
          <a:bodyPr wrap="square" lIns="0" tIns="0" rIns="0" bIns="0" rtlCol="0" anchor="ctr"/>
          <a:lstStyle/>
          <a:p>
            <a:pPr algn="ctr" indent="0" marL="0">
              <a:buNone/>
            </a:pPr>
            <a:r>
              <a:rPr lang="en-US" sz="1800" b="1" dirty="0">
                <a:solidFill>
                  <a:schemeClr val="tx2"/>
                </a:solidFill>
              </a:rPr>
              <a:t>Stretch</a:t>
            </a:r>
            <a:endParaRPr lang="en-US" sz="1800" dirty="0"/>
          </a:p>
        </p:txBody>
      </p:sp>
      <p:sp>
        <p:nvSpPr>
          <p:cNvPr id="8" name="Caption"/>
          <p:cNvSpPr txBox="1"/>
          <p:nvPr/>
        </p:nvSpPr>
        <p:spPr>
          <a:xfrm>
            <a:off x="548640" y="5257800"/>
            <a:ext cx="11064240" cy="640080"/>
          </a:xfrm>
          <a:prstGeom prst="rect">
            <a:avLst/>
          </a:prstGeom>
          <a:noFill/>
          <a:ln/>
        </p:spPr>
        <p:txBody>
          <a:bodyPr wrap="square" lIns="0" tIns="0" rIns="0" bIns="0" rtlCol="0" anchor="ctr"/>
          <a:lstStyle/>
          <a:p>
            <a:pPr indent="0" marL="0">
              <a:buNone/>
            </a:pPr>
            <a:r>
              <a:rPr lang="en-US" sz="1800" dirty="0">
                <a:solidFill>
                  <a:schemeClr val="tx1"/>
                </a:solidFill>
              </a:rPr>
              <a:t>Shown fast, one after another, the four drawings look like one blob moving.</a:t>
            </a:r>
            <a:endParaRPr lang="en-US" sz="1800" dirty="0"/>
          </a:p>
        </p:txBody>
      </p:sp>
      <p:sp>
        <p:nvSpPr>
          <p:cNvPr id="25" name="Slide Number Placeholder 0"/>
          <p:cNvSpPr>
            <a:spLocks noGrp="1"/>
          </p:cNvSpPr>
          <p:nvPr>
            <p:ph type="sldNum" sz="quarter" idx="4294967295"/>
          </p:nvPr>
        </p:nvSpPr>
        <p:spPr>
          <a:xfrm>
            <a:off x="11155680" y="6355080"/>
            <a:ext cx="548640" cy="274320"/>
          </a:xfrm>
          <a:prstGeom prst="rect">
            <a:avLst/>
          </a:prstGeom>
          <a:extLst>
            <a:ext uri="{C572A759-6A51-4108-AA02-DFA0A04FC94B}">
              <ma14:wrappingTextBoxFlag xmlns:ma14="http://schemas.microsoft.com/office/mac/drawingml/2011/main" val="0"/>
            </a:ext>
          </a:extLst>
        </p:spPr>
        <p:txBody>
          <a:bodyPr/>
          <a:lstStyle>
            <a:lvl1pPr>
              <a:defRPr sz="1000">
                <a:solidFill>
                  <a:schemeClr val="tx1"/>
                </a:solidFill>
              </a:defRPr>
            </a:lvl1pPr>
          </a:lstStyle>
          <a:p>
            <a:pPr algn="r"/>
            <a:fld id="{F7021451-1387-4CA6-816F-3879F97B5CBC}" type="slidenum">
              <a:rPr b="0" lang="en-US"/>
              <a:t>5</a:t>
            </a:fld>
            <a:endParaRPr lang="en-US"/>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name="Slide 6">
    <p:spTree>
      <p:nvGrpSpPr>
        <p:cNvPr id="1" name=""/>
        <p:cNvGrpSpPr/>
        <p:nvPr/>
      </p:nvGrpSpPr>
      <p:grpSpPr>
        <a:xfrm>
          <a:off x="0" y="0"/>
          <a:ext cx="0" cy="0"/>
          <a:chOff x="0" y="0"/>
          <a:chExt cx="0" cy="0"/>
        </a:xfrm>
      </p:grpSpPr>
      <p:sp>
        <p:nvSpPr>
          <p:cNvPr id="2" name="Title"/>
          <p:cNvSpPr txBox="1"/>
          <p:nvPr/>
        </p:nvSpPr>
        <p:spPr>
          <a:xfrm>
            <a:off x="548640" y="411480"/>
            <a:ext cx="11064240" cy="822960"/>
          </a:xfrm>
          <a:prstGeom prst="rect">
            <a:avLst/>
          </a:prstGeom>
          <a:noFill/>
          <a:ln/>
        </p:spPr>
        <p:txBody>
          <a:bodyPr wrap="square" lIns="0" tIns="0" rIns="0" bIns="0" rtlCol="0" anchor="ctr"/>
          <a:lstStyle/>
          <a:p>
            <a:pPr indent="0" marL="0">
              <a:buNone/>
            </a:pPr>
            <a:r>
              <a:rPr lang="en-US" sz="3600" b="1" dirty="0">
                <a:solidFill>
                  <a:schemeClr val="tx1"/>
                </a:solidFill>
              </a:rPr>
              <a:t>Words we will use</a:t>
            </a:r>
            <a:endParaRPr lang="en-US" sz="3600" dirty="0"/>
          </a:p>
        </p:txBody>
      </p:sp>
      <p:sp>
        <p:nvSpPr>
          <p:cNvPr id="3" name="Vocabulary card"/>
          <p:cNvSpPr/>
          <p:nvPr/>
        </p:nvSpPr>
        <p:spPr>
          <a:xfrm>
            <a:off x="548640" y="1417320"/>
            <a:ext cx="3566160" cy="1463040"/>
          </a:xfrm>
          <a:prstGeom prst="roundRect">
            <a:avLst>
              <a:gd name="adj" fmla="val 7500"/>
            </a:avLst>
          </a:prstGeom>
          <a:solidFill>
            <a:schemeClr val="bg2"/>
          </a:solidFill>
          <a:ln w="12700">
            <a:solidFill>
              <a:schemeClr val="bg2"/>
            </a:solidFill>
            <a:prstDash val="solid"/>
          </a:ln>
        </p:spPr>
      </p:sp>
      <p:sp>
        <p:nvSpPr>
          <p:cNvPr id="4" name="Text 2"/>
          <p:cNvSpPr txBox="1"/>
          <p:nvPr/>
        </p:nvSpPr>
        <p:spPr>
          <a:xfrm>
            <a:off x="713232" y="1527048"/>
            <a:ext cx="3246120" cy="1243584"/>
          </a:xfrm>
          <a:prstGeom prst="rect">
            <a:avLst/>
          </a:prstGeom>
          <a:noFill/>
          <a:ln/>
        </p:spPr>
        <p:txBody>
          <a:bodyPr wrap="square" lIns="0" tIns="0" rIns="0" bIns="0" rtlCol="0" anchor="t"/>
          <a:lstStyle/>
          <a:p>
            <a:pPr indent="0" marL="0">
              <a:spcAft>
                <a:spcPts val="400"/>
              </a:spcAft>
              <a:buNone/>
            </a:pPr>
            <a:r>
              <a:rPr lang="en-US" sz="1800" b="1" dirty="0">
                <a:solidFill>
                  <a:schemeClr val="tx1"/>
                </a:solidFill>
              </a:rPr>
              <a:t>pixel</a:t>
            </a:r>
            <a:endParaRPr lang="en-US" sz="1800" dirty="0"/>
          </a:p>
          <a:p>
            <a:pPr indent="0" marL="0">
              <a:spcAft>
                <a:spcPts val="400"/>
              </a:spcAft>
              <a:buNone/>
            </a:pPr>
            <a:r>
              <a:rPr lang="en-US" sz="1400" dirty="0">
                <a:solidFill>
                  <a:schemeClr val="tx1"/>
                </a:solidFill>
              </a:rPr>
              <a:t>One square of a digital picture. Each pixel is one color.</a:t>
            </a:r>
            <a:endParaRPr lang="en-US" sz="1800" dirty="0"/>
          </a:p>
        </p:txBody>
      </p:sp>
      <p:sp>
        <p:nvSpPr>
          <p:cNvPr id="5" name="Vocabulary card"/>
          <p:cNvSpPr/>
          <p:nvPr/>
        </p:nvSpPr>
        <p:spPr>
          <a:xfrm>
            <a:off x="4297680" y="1417320"/>
            <a:ext cx="3566160" cy="1463040"/>
          </a:xfrm>
          <a:prstGeom prst="roundRect">
            <a:avLst>
              <a:gd name="adj" fmla="val 7500"/>
            </a:avLst>
          </a:prstGeom>
          <a:solidFill>
            <a:schemeClr val="bg2"/>
          </a:solidFill>
          <a:ln w="12700">
            <a:solidFill>
              <a:schemeClr val="bg2"/>
            </a:solidFill>
            <a:prstDash val="solid"/>
          </a:ln>
        </p:spPr>
      </p:sp>
      <p:sp>
        <p:nvSpPr>
          <p:cNvPr id="6" name="Text 4"/>
          <p:cNvSpPr txBox="1"/>
          <p:nvPr/>
        </p:nvSpPr>
        <p:spPr>
          <a:xfrm>
            <a:off x="4462272" y="1527048"/>
            <a:ext cx="3246120" cy="1243584"/>
          </a:xfrm>
          <a:prstGeom prst="rect">
            <a:avLst/>
          </a:prstGeom>
          <a:noFill/>
          <a:ln/>
        </p:spPr>
        <p:txBody>
          <a:bodyPr wrap="square" lIns="0" tIns="0" rIns="0" bIns="0" rtlCol="0" anchor="t"/>
          <a:lstStyle/>
          <a:p>
            <a:pPr indent="0" marL="0">
              <a:spcAft>
                <a:spcPts val="400"/>
              </a:spcAft>
              <a:buNone/>
            </a:pPr>
            <a:r>
              <a:rPr lang="en-US" sz="1800" b="1" dirty="0">
                <a:solidFill>
                  <a:schemeClr val="tx1"/>
                </a:solidFill>
              </a:rPr>
              <a:t>sprite</a:t>
            </a:r>
            <a:endParaRPr lang="en-US" sz="1800" dirty="0"/>
          </a:p>
          <a:p>
            <a:pPr indent="0" marL="0">
              <a:spcAft>
                <a:spcPts val="400"/>
              </a:spcAft>
              <a:buNone/>
            </a:pPr>
            <a:r>
              <a:rPr lang="en-US" sz="1400" dirty="0">
                <a:solidFill>
                  <a:schemeClr val="tx1"/>
                </a:solidFill>
              </a:rPr>
              <a:t>A small picture of a character or object, used in games and animations.</a:t>
            </a:r>
            <a:endParaRPr lang="en-US" sz="1800" dirty="0"/>
          </a:p>
        </p:txBody>
      </p:sp>
      <p:sp>
        <p:nvSpPr>
          <p:cNvPr id="7" name="Vocabulary card"/>
          <p:cNvSpPr/>
          <p:nvPr/>
        </p:nvSpPr>
        <p:spPr>
          <a:xfrm>
            <a:off x="8046720" y="1417320"/>
            <a:ext cx="3566160" cy="1463040"/>
          </a:xfrm>
          <a:prstGeom prst="roundRect">
            <a:avLst>
              <a:gd name="adj" fmla="val 7500"/>
            </a:avLst>
          </a:prstGeom>
          <a:solidFill>
            <a:schemeClr val="bg2"/>
          </a:solidFill>
          <a:ln w="12700">
            <a:solidFill>
              <a:schemeClr val="bg2"/>
            </a:solidFill>
            <a:prstDash val="solid"/>
          </a:ln>
        </p:spPr>
      </p:sp>
      <p:sp>
        <p:nvSpPr>
          <p:cNvPr id="8" name="Text 6"/>
          <p:cNvSpPr txBox="1"/>
          <p:nvPr/>
        </p:nvSpPr>
        <p:spPr>
          <a:xfrm>
            <a:off x="8211312" y="1527048"/>
            <a:ext cx="3246120" cy="1243584"/>
          </a:xfrm>
          <a:prstGeom prst="rect">
            <a:avLst/>
          </a:prstGeom>
          <a:noFill/>
          <a:ln/>
        </p:spPr>
        <p:txBody>
          <a:bodyPr wrap="square" lIns="0" tIns="0" rIns="0" bIns="0" rtlCol="0" anchor="t"/>
          <a:lstStyle/>
          <a:p>
            <a:pPr indent="0" marL="0">
              <a:spcAft>
                <a:spcPts val="400"/>
              </a:spcAft>
              <a:buNone/>
            </a:pPr>
            <a:r>
              <a:rPr lang="en-US" sz="1800" b="1" dirty="0">
                <a:solidFill>
                  <a:schemeClr val="tx1"/>
                </a:solidFill>
              </a:rPr>
              <a:t>frame</a:t>
            </a:r>
            <a:endParaRPr lang="en-US" sz="1800" dirty="0"/>
          </a:p>
          <a:p>
            <a:pPr indent="0" marL="0">
              <a:spcAft>
                <a:spcPts val="400"/>
              </a:spcAft>
              <a:buNone/>
            </a:pPr>
            <a:r>
              <a:rPr lang="en-US" sz="1400" dirty="0">
                <a:solidFill>
                  <a:schemeClr val="tx1"/>
                </a:solidFill>
              </a:rPr>
              <a:t>One still drawing in an animation.</a:t>
            </a:r>
            <a:endParaRPr lang="en-US" sz="1800" dirty="0"/>
          </a:p>
        </p:txBody>
      </p:sp>
      <p:sp>
        <p:nvSpPr>
          <p:cNvPr id="9" name="Vocabulary card"/>
          <p:cNvSpPr/>
          <p:nvPr/>
        </p:nvSpPr>
        <p:spPr>
          <a:xfrm>
            <a:off x="548640" y="3017520"/>
            <a:ext cx="3566160" cy="1463040"/>
          </a:xfrm>
          <a:prstGeom prst="roundRect">
            <a:avLst>
              <a:gd name="adj" fmla="val 7500"/>
            </a:avLst>
          </a:prstGeom>
          <a:solidFill>
            <a:schemeClr val="bg2"/>
          </a:solidFill>
          <a:ln w="12700">
            <a:solidFill>
              <a:schemeClr val="bg2"/>
            </a:solidFill>
            <a:prstDash val="solid"/>
          </a:ln>
        </p:spPr>
      </p:sp>
      <p:sp>
        <p:nvSpPr>
          <p:cNvPr id="10" name="Text 8"/>
          <p:cNvSpPr txBox="1"/>
          <p:nvPr/>
        </p:nvSpPr>
        <p:spPr>
          <a:xfrm>
            <a:off x="713232" y="3127248"/>
            <a:ext cx="3246120" cy="1243584"/>
          </a:xfrm>
          <a:prstGeom prst="rect">
            <a:avLst/>
          </a:prstGeom>
          <a:noFill/>
          <a:ln/>
        </p:spPr>
        <p:txBody>
          <a:bodyPr wrap="square" lIns="0" tIns="0" rIns="0" bIns="0" rtlCol="0" anchor="t"/>
          <a:lstStyle/>
          <a:p>
            <a:pPr indent="0" marL="0">
              <a:spcAft>
                <a:spcPts val="400"/>
              </a:spcAft>
              <a:buNone/>
            </a:pPr>
            <a:r>
              <a:rPr lang="en-US" sz="1800" b="1" dirty="0">
                <a:solidFill>
                  <a:schemeClr val="tx1"/>
                </a:solidFill>
              </a:rPr>
              <a:t>animation</a:t>
            </a:r>
            <a:endParaRPr lang="en-US" sz="1800" dirty="0"/>
          </a:p>
          <a:p>
            <a:pPr indent="0" marL="0">
              <a:spcAft>
                <a:spcPts val="400"/>
              </a:spcAft>
              <a:buNone/>
            </a:pPr>
            <a:r>
              <a:rPr lang="en-US" sz="1400" dirty="0">
                <a:solidFill>
                  <a:schemeClr val="tx1"/>
                </a:solidFill>
              </a:rPr>
              <a:t>Frames shown quickly one after another, so the picture looks like it moves.</a:t>
            </a:r>
            <a:endParaRPr lang="en-US" sz="1800" dirty="0"/>
          </a:p>
        </p:txBody>
      </p:sp>
      <p:sp>
        <p:nvSpPr>
          <p:cNvPr id="11" name="Vocabulary card"/>
          <p:cNvSpPr/>
          <p:nvPr/>
        </p:nvSpPr>
        <p:spPr>
          <a:xfrm>
            <a:off x="4297680" y="3017520"/>
            <a:ext cx="3566160" cy="1463040"/>
          </a:xfrm>
          <a:prstGeom prst="roundRect">
            <a:avLst>
              <a:gd name="adj" fmla="val 7500"/>
            </a:avLst>
          </a:prstGeom>
          <a:solidFill>
            <a:schemeClr val="bg2"/>
          </a:solidFill>
          <a:ln w="12700">
            <a:solidFill>
              <a:schemeClr val="bg2"/>
            </a:solidFill>
            <a:prstDash val="solid"/>
          </a:ln>
        </p:spPr>
      </p:sp>
      <p:sp>
        <p:nvSpPr>
          <p:cNvPr id="12" name="Text 10"/>
          <p:cNvSpPr txBox="1"/>
          <p:nvPr/>
        </p:nvSpPr>
        <p:spPr>
          <a:xfrm>
            <a:off x="4462272" y="3127248"/>
            <a:ext cx="3246120" cy="1243584"/>
          </a:xfrm>
          <a:prstGeom prst="rect">
            <a:avLst/>
          </a:prstGeom>
          <a:noFill/>
          <a:ln/>
        </p:spPr>
        <p:txBody>
          <a:bodyPr wrap="square" lIns="0" tIns="0" rIns="0" bIns="0" rtlCol="0" anchor="t"/>
          <a:lstStyle/>
          <a:p>
            <a:pPr indent="0" marL="0">
              <a:spcAft>
                <a:spcPts val="400"/>
              </a:spcAft>
              <a:buNone/>
            </a:pPr>
            <a:r>
              <a:rPr lang="en-US" sz="1800" b="1" dirty="0">
                <a:solidFill>
                  <a:schemeClr val="tx1"/>
                </a:solidFill>
              </a:rPr>
              <a:t>frame rate (FPS)</a:t>
            </a:r>
            <a:endParaRPr lang="en-US" sz="1800" dirty="0"/>
          </a:p>
          <a:p>
            <a:pPr indent="0" marL="0">
              <a:spcAft>
                <a:spcPts val="400"/>
              </a:spcAft>
              <a:buNone/>
            </a:pPr>
            <a:r>
              <a:rPr lang="en-US" sz="1400" dirty="0">
                <a:solidFill>
                  <a:schemeClr val="tx1"/>
                </a:solidFill>
              </a:rPr>
              <a:t>How many frames are shown each second. FPS means frames per second. At 8 FPS, each frame is on the screen for 1/8 of a second.</a:t>
            </a:r>
            <a:endParaRPr lang="en-US" sz="1800" dirty="0"/>
          </a:p>
        </p:txBody>
      </p:sp>
      <p:sp>
        <p:nvSpPr>
          <p:cNvPr id="13" name="Vocabulary card"/>
          <p:cNvSpPr/>
          <p:nvPr/>
        </p:nvSpPr>
        <p:spPr>
          <a:xfrm>
            <a:off x="8046720" y="3017520"/>
            <a:ext cx="3566160" cy="1463040"/>
          </a:xfrm>
          <a:prstGeom prst="roundRect">
            <a:avLst>
              <a:gd name="adj" fmla="val 7500"/>
            </a:avLst>
          </a:prstGeom>
          <a:solidFill>
            <a:schemeClr val="bg2"/>
          </a:solidFill>
          <a:ln w="12700">
            <a:solidFill>
              <a:schemeClr val="bg2"/>
            </a:solidFill>
            <a:prstDash val="solid"/>
          </a:ln>
        </p:spPr>
      </p:sp>
      <p:sp>
        <p:nvSpPr>
          <p:cNvPr id="14" name="Text 12"/>
          <p:cNvSpPr txBox="1"/>
          <p:nvPr/>
        </p:nvSpPr>
        <p:spPr>
          <a:xfrm>
            <a:off x="8211312" y="3127248"/>
            <a:ext cx="3246120" cy="1243584"/>
          </a:xfrm>
          <a:prstGeom prst="rect">
            <a:avLst/>
          </a:prstGeom>
          <a:noFill/>
          <a:ln/>
        </p:spPr>
        <p:txBody>
          <a:bodyPr wrap="square" lIns="0" tIns="0" rIns="0" bIns="0" rtlCol="0" anchor="t"/>
          <a:lstStyle/>
          <a:p>
            <a:pPr indent="0" marL="0">
              <a:spcAft>
                <a:spcPts val="400"/>
              </a:spcAft>
              <a:buNone/>
            </a:pPr>
            <a:r>
              <a:rPr lang="en-US" sz="1800" b="1" dirty="0">
                <a:solidFill>
                  <a:schemeClr val="tx1"/>
                </a:solidFill>
              </a:rPr>
              <a:t>onion skin</a:t>
            </a:r>
            <a:endParaRPr lang="en-US" sz="1800" dirty="0"/>
          </a:p>
          <a:p>
            <a:pPr indent="0" marL="0">
              <a:spcAft>
                <a:spcPts val="400"/>
              </a:spcAft>
              <a:buNone/>
            </a:pPr>
            <a:r>
              <a:rPr lang="en-US" sz="1400" dirty="0">
                <a:solidFill>
                  <a:schemeClr val="tx1"/>
                </a:solidFill>
              </a:rPr>
              <a:t>A faint view of the frames just before and after the one you are drawing.</a:t>
            </a:r>
            <a:endParaRPr lang="en-US" sz="1800" dirty="0"/>
          </a:p>
        </p:txBody>
      </p:sp>
      <p:sp>
        <p:nvSpPr>
          <p:cNvPr id="15" name="Vocabulary card"/>
          <p:cNvSpPr/>
          <p:nvPr/>
        </p:nvSpPr>
        <p:spPr>
          <a:xfrm>
            <a:off x="548640" y="4617720"/>
            <a:ext cx="3566160" cy="1463040"/>
          </a:xfrm>
          <a:prstGeom prst="roundRect">
            <a:avLst>
              <a:gd name="adj" fmla="val 7500"/>
            </a:avLst>
          </a:prstGeom>
          <a:solidFill>
            <a:schemeClr val="bg2"/>
          </a:solidFill>
          <a:ln w="12700">
            <a:solidFill>
              <a:schemeClr val="bg2"/>
            </a:solidFill>
            <a:prstDash val="solid"/>
          </a:ln>
        </p:spPr>
      </p:sp>
      <p:sp>
        <p:nvSpPr>
          <p:cNvPr id="16" name="Text 14"/>
          <p:cNvSpPr txBox="1"/>
          <p:nvPr/>
        </p:nvSpPr>
        <p:spPr>
          <a:xfrm>
            <a:off x="713232" y="4727448"/>
            <a:ext cx="3246120" cy="1243584"/>
          </a:xfrm>
          <a:prstGeom prst="rect">
            <a:avLst/>
          </a:prstGeom>
          <a:noFill/>
          <a:ln/>
        </p:spPr>
        <p:txBody>
          <a:bodyPr wrap="square" lIns="0" tIns="0" rIns="0" bIns="0" rtlCol="0" anchor="t"/>
          <a:lstStyle/>
          <a:p>
            <a:pPr indent="0" marL="0">
              <a:spcAft>
                <a:spcPts val="400"/>
              </a:spcAft>
              <a:buNone/>
            </a:pPr>
            <a:r>
              <a:rPr lang="en-US" sz="1800" b="1" dirty="0">
                <a:solidFill>
                  <a:schemeClr val="tx1"/>
                </a:solidFill>
              </a:rPr>
              <a:t>squash and stretch</a:t>
            </a:r>
            <a:endParaRPr lang="en-US" sz="1800" dirty="0"/>
          </a:p>
          <a:p>
            <a:pPr indent="0" marL="0">
              <a:spcAft>
                <a:spcPts val="400"/>
              </a:spcAft>
              <a:buNone/>
            </a:pPr>
            <a:r>
              <a:rPr lang="en-US" sz="1400" dirty="0">
                <a:solidFill>
                  <a:schemeClr val="tx1"/>
                </a:solidFill>
              </a:rPr>
              <a:t>Flattening a shape when it hits something and stretching it when it moves fast, so motion looks lively.</a:t>
            </a:r>
            <a:endParaRPr lang="en-US" sz="1800" dirty="0"/>
          </a:p>
        </p:txBody>
      </p:sp>
      <p:sp>
        <p:nvSpPr>
          <p:cNvPr id="17" name="Vocabulary card"/>
          <p:cNvSpPr/>
          <p:nvPr/>
        </p:nvSpPr>
        <p:spPr>
          <a:xfrm>
            <a:off x="4297680" y="4617720"/>
            <a:ext cx="3566160" cy="1463040"/>
          </a:xfrm>
          <a:prstGeom prst="roundRect">
            <a:avLst>
              <a:gd name="adj" fmla="val 7500"/>
            </a:avLst>
          </a:prstGeom>
          <a:solidFill>
            <a:schemeClr val="bg2"/>
          </a:solidFill>
          <a:ln w="12700">
            <a:solidFill>
              <a:schemeClr val="bg2"/>
            </a:solidFill>
            <a:prstDash val="solid"/>
          </a:ln>
        </p:spPr>
      </p:sp>
      <p:sp>
        <p:nvSpPr>
          <p:cNvPr id="18" name="Text 16"/>
          <p:cNvSpPr txBox="1"/>
          <p:nvPr/>
        </p:nvSpPr>
        <p:spPr>
          <a:xfrm>
            <a:off x="4462272" y="4727448"/>
            <a:ext cx="3246120" cy="1243584"/>
          </a:xfrm>
          <a:prstGeom prst="rect">
            <a:avLst/>
          </a:prstGeom>
          <a:noFill/>
          <a:ln/>
        </p:spPr>
        <p:txBody>
          <a:bodyPr wrap="square" lIns="0" tIns="0" rIns="0" bIns="0" rtlCol="0" anchor="t"/>
          <a:lstStyle/>
          <a:p>
            <a:pPr indent="0" marL="0">
              <a:spcAft>
                <a:spcPts val="400"/>
              </a:spcAft>
              <a:buNone/>
            </a:pPr>
            <a:r>
              <a:rPr lang="en-US" sz="1800" b="1" dirty="0">
                <a:solidFill>
                  <a:schemeClr val="tx1"/>
                </a:solidFill>
              </a:rPr>
              <a:t>color code</a:t>
            </a:r>
            <a:endParaRPr lang="en-US" sz="1800" dirty="0"/>
          </a:p>
          <a:p>
            <a:pPr indent="0" marL="0">
              <a:spcAft>
                <a:spcPts val="400"/>
              </a:spcAft>
              <a:buNone/>
            </a:pPr>
            <a:r>
              <a:rPr lang="en-US" sz="1400" dirty="0">
                <a:solidFill>
                  <a:schemeClr val="tx1"/>
                </a:solidFill>
              </a:rPr>
              <a:t>A short code for one color, like #5CCF6B. It tells how much red, green and blue to mix.</a:t>
            </a:r>
            <a:endParaRPr lang="en-US" sz="1800" dirty="0"/>
          </a:p>
        </p:txBody>
      </p:sp>
      <p:sp>
        <p:nvSpPr>
          <p:cNvPr id="25" name="Slide Number Placeholder 0"/>
          <p:cNvSpPr>
            <a:spLocks noGrp="1"/>
          </p:cNvSpPr>
          <p:nvPr>
            <p:ph type="sldNum" sz="quarter" idx="4294967295"/>
          </p:nvPr>
        </p:nvSpPr>
        <p:spPr>
          <a:xfrm>
            <a:off x="11155680" y="6355080"/>
            <a:ext cx="548640" cy="274320"/>
          </a:xfrm>
          <a:prstGeom prst="rect">
            <a:avLst/>
          </a:prstGeom>
          <a:extLst>
            <a:ext uri="{C572A759-6A51-4108-AA02-DFA0A04FC94B}">
              <ma14:wrappingTextBoxFlag xmlns:ma14="http://schemas.microsoft.com/office/mac/drawingml/2011/main" val="0"/>
            </a:ext>
          </a:extLst>
        </p:spPr>
        <p:txBody>
          <a:bodyPr/>
          <a:lstStyle>
            <a:lvl1pPr>
              <a:defRPr sz="1000">
                <a:solidFill>
                  <a:schemeClr val="tx1"/>
                </a:solidFill>
              </a:defRPr>
            </a:lvl1pPr>
          </a:lstStyle>
          <a:p>
            <a:pPr algn="r"/>
            <a:fld id="{F7021451-1387-4CA6-816F-3879F97B5CBC}" type="slidenum">
              <a:rPr b="0" lang="en-US"/>
              <a:t>6</a:t>
            </a:fld>
            <a:endParaRPr lang="en-US"/>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name="Slide 7">
    <p:spTree>
      <p:nvGrpSpPr>
        <p:cNvPr id="1" name=""/>
        <p:cNvGrpSpPr/>
        <p:nvPr/>
      </p:nvGrpSpPr>
      <p:grpSpPr>
        <a:xfrm>
          <a:off x="0" y="0"/>
          <a:ext cx="0" cy="0"/>
          <a:chOff x="0" y="0"/>
          <a:chExt cx="0" cy="0"/>
        </a:xfrm>
      </p:grpSpPr>
      <p:sp>
        <p:nvSpPr>
          <p:cNvPr id="2" name="Title"/>
          <p:cNvSpPr txBox="1"/>
          <p:nvPr/>
        </p:nvSpPr>
        <p:spPr>
          <a:xfrm>
            <a:off x="548640" y="411480"/>
            <a:ext cx="11064240" cy="822960"/>
          </a:xfrm>
          <a:prstGeom prst="rect">
            <a:avLst/>
          </a:prstGeom>
          <a:noFill/>
          <a:ln/>
        </p:spPr>
        <p:txBody>
          <a:bodyPr wrap="square" lIns="0" tIns="0" rIns="0" bIns="0" rtlCol="0" anchor="ctr"/>
          <a:lstStyle/>
          <a:p>
            <a:pPr indent="0" marL="0">
              <a:buNone/>
            </a:pPr>
            <a:r>
              <a:rPr lang="en-US" sz="3600" b="1" dirty="0">
                <a:solidFill>
                  <a:schemeClr val="tx1"/>
                </a:solidFill>
              </a:rPr>
              <a:t>Why does the hat blink?</a:t>
            </a:r>
            <a:endParaRPr lang="en-US" sz="3600" dirty="0"/>
          </a:p>
        </p:txBody>
      </p:sp>
      <p:pic>
        <p:nvPicPr>
          <p:cNvPr id="3" name="Why does the hat blink?" descr="Why does the hat blink?">    </p:cNvPr>
          <p:cNvPicPr>
            <a:picLocks noChangeAspect="1"/>
          </p:cNvPicPr>
          <p:nvPr/>
        </p:nvPicPr>
        <p:blipFill>
          <a:blip r:embed="rId1"/>
          <a:stretch>
            <a:fillRect/>
          </a:stretch>
        </p:blipFill>
        <p:spPr>
          <a:xfrm>
            <a:off x="822960" y="1910615"/>
            <a:ext cx="10515600" cy="2213811"/>
          </a:xfrm>
          <a:prstGeom prst="rect">
            <a:avLst/>
          </a:prstGeom>
        </p:spPr>
      </p:pic>
      <p:sp>
        <p:nvSpPr>
          <p:cNvPr id="4" name="Text 1"/>
          <p:cNvSpPr txBox="1"/>
          <p:nvPr/>
        </p:nvSpPr>
        <p:spPr>
          <a:xfrm>
            <a:off x="822960" y="4234153"/>
            <a:ext cx="2628900" cy="411480"/>
          </a:xfrm>
          <a:prstGeom prst="rect">
            <a:avLst/>
          </a:prstGeom>
          <a:noFill/>
          <a:ln/>
        </p:spPr>
        <p:txBody>
          <a:bodyPr wrap="square" lIns="0" tIns="0" rIns="0" bIns="0" rtlCol="0" anchor="ctr"/>
          <a:lstStyle/>
          <a:p>
            <a:pPr algn="ctr" indent="0" marL="0">
              <a:buNone/>
            </a:pPr>
            <a:r>
              <a:rPr lang="en-US" sz="1800" b="1" dirty="0">
                <a:solidFill>
                  <a:schemeClr val="tx2"/>
                </a:solidFill>
              </a:rPr>
              <a:t>Hat</a:t>
            </a:r>
            <a:endParaRPr lang="en-US" sz="1800" dirty="0"/>
          </a:p>
        </p:txBody>
      </p:sp>
      <p:sp>
        <p:nvSpPr>
          <p:cNvPr id="5" name="Text 2"/>
          <p:cNvSpPr txBox="1"/>
          <p:nvPr/>
        </p:nvSpPr>
        <p:spPr>
          <a:xfrm>
            <a:off x="3451860" y="4234153"/>
            <a:ext cx="2628900" cy="411480"/>
          </a:xfrm>
          <a:prstGeom prst="rect">
            <a:avLst/>
          </a:prstGeom>
          <a:noFill/>
          <a:ln/>
        </p:spPr>
        <p:txBody>
          <a:bodyPr wrap="square" lIns="0" tIns="0" rIns="0" bIns="0" rtlCol="0" anchor="ctr"/>
          <a:lstStyle/>
          <a:p>
            <a:pPr algn="ctr" indent="0" marL="0">
              <a:buNone/>
            </a:pPr>
            <a:r>
              <a:rPr lang="en-US" sz="1800" b="1" dirty="0">
                <a:solidFill>
                  <a:schemeClr val="tx2"/>
                </a:solidFill>
              </a:rPr>
              <a:t>No hat</a:t>
            </a:r>
            <a:endParaRPr lang="en-US" sz="1800" dirty="0"/>
          </a:p>
        </p:txBody>
      </p:sp>
      <p:sp>
        <p:nvSpPr>
          <p:cNvPr id="6" name="Text 3"/>
          <p:cNvSpPr txBox="1"/>
          <p:nvPr/>
        </p:nvSpPr>
        <p:spPr>
          <a:xfrm>
            <a:off x="6080760" y="4234153"/>
            <a:ext cx="2628900" cy="411480"/>
          </a:xfrm>
          <a:prstGeom prst="rect">
            <a:avLst/>
          </a:prstGeom>
          <a:noFill/>
          <a:ln/>
        </p:spPr>
        <p:txBody>
          <a:bodyPr wrap="square" lIns="0" tIns="0" rIns="0" bIns="0" rtlCol="0" anchor="ctr"/>
          <a:lstStyle/>
          <a:p>
            <a:pPr algn="ctr" indent="0" marL="0">
              <a:buNone/>
            </a:pPr>
            <a:r>
              <a:rPr lang="en-US" sz="1800" b="1" dirty="0">
                <a:solidFill>
                  <a:schemeClr val="tx2"/>
                </a:solidFill>
              </a:rPr>
              <a:t>No hat</a:t>
            </a:r>
            <a:endParaRPr lang="en-US" sz="1800" dirty="0"/>
          </a:p>
        </p:txBody>
      </p:sp>
      <p:sp>
        <p:nvSpPr>
          <p:cNvPr id="7" name="Text 4"/>
          <p:cNvSpPr txBox="1"/>
          <p:nvPr/>
        </p:nvSpPr>
        <p:spPr>
          <a:xfrm>
            <a:off x="8709660" y="4234153"/>
            <a:ext cx="2628900" cy="411480"/>
          </a:xfrm>
          <a:prstGeom prst="rect">
            <a:avLst/>
          </a:prstGeom>
          <a:noFill/>
          <a:ln/>
        </p:spPr>
        <p:txBody>
          <a:bodyPr wrap="square" lIns="0" tIns="0" rIns="0" bIns="0" rtlCol="0" anchor="ctr"/>
          <a:lstStyle/>
          <a:p>
            <a:pPr algn="ctr" indent="0" marL="0">
              <a:buNone/>
            </a:pPr>
            <a:r>
              <a:rPr lang="en-US" sz="1800" b="1" dirty="0">
                <a:solidFill>
                  <a:schemeClr val="tx2"/>
                </a:solidFill>
              </a:rPr>
              <a:t>No hat</a:t>
            </a:r>
            <a:endParaRPr lang="en-US" sz="1800" dirty="0"/>
          </a:p>
        </p:txBody>
      </p:sp>
      <p:sp>
        <p:nvSpPr>
          <p:cNvPr id="8" name="Caption"/>
          <p:cNvSpPr txBox="1"/>
          <p:nvPr/>
        </p:nvSpPr>
        <p:spPr>
          <a:xfrm>
            <a:off x="548640" y="5257800"/>
            <a:ext cx="11064240" cy="640080"/>
          </a:xfrm>
          <a:prstGeom prst="rect">
            <a:avLst/>
          </a:prstGeom>
          <a:noFill/>
          <a:ln/>
        </p:spPr>
        <p:txBody>
          <a:bodyPr wrap="square" lIns="0" tIns="0" rIns="0" bIns="0" rtlCol="0" anchor="ctr"/>
          <a:lstStyle/>
          <a:p>
            <a:pPr indent="0" marL="0">
              <a:buNone/>
            </a:pPr>
            <a:r>
              <a:rPr lang="en-US" sz="1800" dirty="0">
                <a:solidFill>
                  <a:schemeClr val="tx1"/>
                </a:solidFill>
              </a:rPr>
              <a:t>The hat is on 1 frame out of 4. It shows for 1 frame, then it is gone for 3.</a:t>
            </a:r>
            <a:endParaRPr lang="en-US" sz="1800" dirty="0"/>
          </a:p>
        </p:txBody>
      </p:sp>
      <p:sp>
        <p:nvSpPr>
          <p:cNvPr id="25" name="Slide Number Placeholder 0"/>
          <p:cNvSpPr>
            <a:spLocks noGrp="1"/>
          </p:cNvSpPr>
          <p:nvPr>
            <p:ph type="sldNum" sz="quarter" idx="4294967295"/>
          </p:nvPr>
        </p:nvSpPr>
        <p:spPr>
          <a:xfrm>
            <a:off x="11155680" y="6355080"/>
            <a:ext cx="548640" cy="274320"/>
          </a:xfrm>
          <a:prstGeom prst="rect">
            <a:avLst/>
          </a:prstGeom>
          <a:extLst>
            <a:ext uri="{C572A759-6A51-4108-AA02-DFA0A04FC94B}">
              <ma14:wrappingTextBoxFlag xmlns:ma14="http://schemas.microsoft.com/office/mac/drawingml/2011/main" val="0"/>
            </a:ext>
          </a:extLst>
        </p:spPr>
        <p:txBody>
          <a:bodyPr/>
          <a:lstStyle>
            <a:lvl1pPr>
              <a:defRPr sz="1000">
                <a:solidFill>
                  <a:schemeClr val="tx1"/>
                </a:solidFill>
              </a:defRPr>
            </a:lvl1pPr>
          </a:lstStyle>
          <a:p>
            <a:pPr algn="r"/>
            <a:fld id="{F7021451-1387-4CA6-816F-3879F97B5CBC}" type="slidenum">
              <a:rPr b="0" lang="en-US"/>
              <a:t>7</a:t>
            </a:fld>
            <a:endParaRPr lang="en-US"/>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name="Slide 8">
    <p:spTree>
      <p:nvGrpSpPr>
        <p:cNvPr id="1" name=""/>
        <p:cNvGrpSpPr/>
        <p:nvPr/>
      </p:nvGrpSpPr>
      <p:grpSpPr>
        <a:xfrm>
          <a:off x="0" y="0"/>
          <a:ext cx="0" cy="0"/>
          <a:chOff x="0" y="0"/>
          <a:chExt cx="0" cy="0"/>
        </a:xfrm>
      </p:grpSpPr>
      <p:sp>
        <p:nvSpPr>
          <p:cNvPr id="2" name="Title"/>
          <p:cNvSpPr txBox="1"/>
          <p:nvPr/>
        </p:nvSpPr>
        <p:spPr>
          <a:xfrm>
            <a:off x="548640" y="411480"/>
            <a:ext cx="11064240" cy="822960"/>
          </a:xfrm>
          <a:prstGeom prst="rect">
            <a:avLst/>
          </a:prstGeom>
          <a:noFill/>
          <a:ln/>
        </p:spPr>
        <p:txBody>
          <a:bodyPr wrap="square" lIns="0" tIns="0" rIns="0" bIns="0" rtlCol="0" anchor="ctr"/>
          <a:lstStyle/>
          <a:p>
            <a:pPr indent="0" marL="0">
              <a:buNone/>
            </a:pPr>
            <a:r>
              <a:rPr lang="en-US" sz="3600" b="1" dirty="0">
                <a:solidFill>
                  <a:schemeClr val="tx1"/>
                </a:solidFill>
              </a:rPr>
              <a:t>Frame rate</a:t>
            </a:r>
            <a:endParaRPr lang="en-US" sz="3600" dirty="0"/>
          </a:p>
        </p:txBody>
      </p:sp>
      <p:sp>
        <p:nvSpPr>
          <p:cNvPr id="3" name="Shape 1"/>
          <p:cNvSpPr/>
          <p:nvPr/>
        </p:nvSpPr>
        <p:spPr>
          <a:xfrm>
            <a:off x="548640" y="1463040"/>
            <a:ext cx="5349240" cy="3108960"/>
          </a:xfrm>
          <a:prstGeom prst="roundRect">
            <a:avLst>
              <a:gd name="adj" fmla="val 4412"/>
            </a:avLst>
          </a:prstGeom>
          <a:solidFill>
            <a:schemeClr val="bg2"/>
          </a:solidFill>
          <a:ln w="12700">
            <a:solidFill>
              <a:schemeClr val="bg2"/>
            </a:solidFill>
            <a:prstDash val="solid"/>
          </a:ln>
        </p:spPr>
      </p:sp>
      <p:sp>
        <p:nvSpPr>
          <p:cNvPr id="4" name="Text 2"/>
          <p:cNvSpPr txBox="1"/>
          <p:nvPr/>
        </p:nvSpPr>
        <p:spPr>
          <a:xfrm>
            <a:off x="822960" y="1737360"/>
            <a:ext cx="4800600" cy="1463040"/>
          </a:xfrm>
          <a:prstGeom prst="rect">
            <a:avLst/>
          </a:prstGeom>
          <a:noFill/>
          <a:ln/>
        </p:spPr>
        <p:txBody>
          <a:bodyPr wrap="square" lIns="0" tIns="0" rIns="0" bIns="0" rtlCol="0" anchor="ctr">
            <a:normAutofit/>
          </a:bodyPr>
          <a:lstStyle/>
          <a:p>
            <a:pPr indent="0" marL="0">
              <a:buNone/>
            </a:pPr>
            <a:r>
              <a:rPr lang="en-US" sz="6600" b="1" dirty="0">
                <a:solidFill>
                  <a:schemeClr val="tx2"/>
                </a:solidFill>
              </a:rPr>
              <a:t>8</a:t>
            </a:r>
            <a:endParaRPr lang="en-US" sz="6600" dirty="0"/>
          </a:p>
        </p:txBody>
      </p:sp>
      <p:sp>
        <p:nvSpPr>
          <p:cNvPr id="5" name="Text 3"/>
          <p:cNvSpPr txBox="1"/>
          <p:nvPr/>
        </p:nvSpPr>
        <p:spPr>
          <a:xfrm>
            <a:off x="822960" y="3291840"/>
            <a:ext cx="4800600" cy="1097280"/>
          </a:xfrm>
          <a:prstGeom prst="rect">
            <a:avLst/>
          </a:prstGeom>
          <a:noFill/>
          <a:ln/>
        </p:spPr>
        <p:txBody>
          <a:bodyPr wrap="square" lIns="0" tIns="0" rIns="0" bIns="0" rtlCol="0" anchor="t"/>
          <a:lstStyle/>
          <a:p>
            <a:pPr indent="0" marL="0">
              <a:buNone/>
            </a:pPr>
            <a:r>
              <a:rPr lang="en-US" sz="1800" dirty="0">
                <a:solidFill>
                  <a:schemeClr val="tx1"/>
                </a:solidFill>
              </a:rPr>
              <a:t>frames each second (8 FPS)</a:t>
            </a:r>
            <a:endParaRPr lang="en-US" sz="1800" dirty="0"/>
          </a:p>
        </p:txBody>
      </p:sp>
      <p:sp>
        <p:nvSpPr>
          <p:cNvPr id="6" name="Shape 4"/>
          <p:cNvSpPr/>
          <p:nvPr/>
        </p:nvSpPr>
        <p:spPr>
          <a:xfrm>
            <a:off x="6263640" y="1463040"/>
            <a:ext cx="5349240" cy="3108960"/>
          </a:xfrm>
          <a:prstGeom prst="roundRect">
            <a:avLst>
              <a:gd name="adj" fmla="val 4412"/>
            </a:avLst>
          </a:prstGeom>
          <a:solidFill>
            <a:schemeClr val="bg2"/>
          </a:solidFill>
          <a:ln w="12700">
            <a:solidFill>
              <a:schemeClr val="bg2"/>
            </a:solidFill>
            <a:prstDash val="solid"/>
          </a:ln>
        </p:spPr>
      </p:sp>
      <p:sp>
        <p:nvSpPr>
          <p:cNvPr id="7" name="Text 5"/>
          <p:cNvSpPr txBox="1"/>
          <p:nvPr/>
        </p:nvSpPr>
        <p:spPr>
          <a:xfrm>
            <a:off x="6537960" y="1737360"/>
            <a:ext cx="4800600" cy="1463040"/>
          </a:xfrm>
          <a:prstGeom prst="rect">
            <a:avLst/>
          </a:prstGeom>
          <a:noFill/>
          <a:ln/>
        </p:spPr>
        <p:txBody>
          <a:bodyPr wrap="square" lIns="0" tIns="0" rIns="0" bIns="0" rtlCol="0" anchor="ctr">
            <a:normAutofit/>
          </a:bodyPr>
          <a:lstStyle/>
          <a:p>
            <a:pPr indent="0" marL="0">
              <a:buNone/>
            </a:pPr>
            <a:r>
              <a:rPr lang="en-US" sz="6600" b="1" dirty="0">
                <a:solidFill>
                  <a:schemeClr val="tx2"/>
                </a:solidFill>
              </a:rPr>
              <a:t>1/8 s</a:t>
            </a:r>
            <a:endParaRPr lang="en-US" sz="6600" dirty="0"/>
          </a:p>
        </p:txBody>
      </p:sp>
      <p:sp>
        <p:nvSpPr>
          <p:cNvPr id="8" name="Text 6"/>
          <p:cNvSpPr txBox="1"/>
          <p:nvPr/>
        </p:nvSpPr>
        <p:spPr>
          <a:xfrm>
            <a:off x="6537960" y="3291840"/>
            <a:ext cx="4800600" cy="1097280"/>
          </a:xfrm>
          <a:prstGeom prst="rect">
            <a:avLst/>
          </a:prstGeom>
          <a:noFill/>
          <a:ln/>
        </p:spPr>
        <p:txBody>
          <a:bodyPr wrap="square" lIns="0" tIns="0" rIns="0" bIns="0" rtlCol="0" anchor="t"/>
          <a:lstStyle/>
          <a:p>
            <a:pPr indent="0" marL="0">
              <a:buNone/>
            </a:pPr>
            <a:r>
              <a:rPr lang="en-US" sz="1800" dirty="0">
                <a:solidFill>
                  <a:schemeClr val="tx1"/>
                </a:solidFill>
              </a:rPr>
              <a:t>each frame on the screen: 125 milliseconds</a:t>
            </a:r>
            <a:endParaRPr lang="en-US" sz="1800" dirty="0"/>
          </a:p>
        </p:txBody>
      </p:sp>
      <p:sp>
        <p:nvSpPr>
          <p:cNvPr id="9" name="Caption"/>
          <p:cNvSpPr txBox="1"/>
          <p:nvPr/>
        </p:nvSpPr>
        <p:spPr>
          <a:xfrm>
            <a:off x="548640" y="4937760"/>
            <a:ext cx="11064240" cy="640080"/>
          </a:xfrm>
          <a:prstGeom prst="rect">
            <a:avLst/>
          </a:prstGeom>
          <a:noFill/>
          <a:ln/>
        </p:spPr>
        <p:txBody>
          <a:bodyPr wrap="square" lIns="0" tIns="0" rIns="0" bIns="0" rtlCol="0" anchor="ctr"/>
          <a:lstStyle/>
          <a:p>
            <a:pPr indent="0" marL="0">
              <a:buNone/>
            </a:pPr>
            <a:r>
              <a:rPr lang="en-US" sz="1800" dirty="0">
                <a:solidFill>
                  <a:schemeClr val="tx1"/>
                </a:solidFill>
              </a:rPr>
              <a:t>Move the FPS slider up and each frame shows for less time. The blob bounces faster.</a:t>
            </a:r>
            <a:endParaRPr lang="en-US" sz="1800" dirty="0"/>
          </a:p>
        </p:txBody>
      </p:sp>
      <p:sp>
        <p:nvSpPr>
          <p:cNvPr id="25" name="Slide Number Placeholder 0"/>
          <p:cNvSpPr>
            <a:spLocks noGrp="1"/>
          </p:cNvSpPr>
          <p:nvPr>
            <p:ph type="sldNum" sz="quarter" idx="4294967295"/>
          </p:nvPr>
        </p:nvSpPr>
        <p:spPr>
          <a:xfrm>
            <a:off x="11155680" y="6355080"/>
            <a:ext cx="548640" cy="274320"/>
          </a:xfrm>
          <a:prstGeom prst="rect">
            <a:avLst/>
          </a:prstGeom>
          <a:extLst>
            <a:ext uri="{C572A759-6A51-4108-AA02-DFA0A04FC94B}">
              <ma14:wrappingTextBoxFlag xmlns:ma14="http://schemas.microsoft.com/office/mac/drawingml/2011/main" val="0"/>
            </a:ext>
          </a:extLst>
        </p:spPr>
        <p:txBody>
          <a:bodyPr/>
          <a:lstStyle>
            <a:lvl1pPr>
              <a:defRPr sz="1000">
                <a:solidFill>
                  <a:schemeClr val="tx1"/>
                </a:solidFill>
              </a:defRPr>
            </a:lvl1pPr>
          </a:lstStyle>
          <a:p>
            <a:pPr algn="r"/>
            <a:fld id="{F7021451-1387-4CA6-816F-3879F97B5CBC}" type="slidenum">
              <a:rPr b="0" lang="en-US"/>
              <a:t>8</a:t>
            </a:fld>
            <a:endParaRPr lang="en-US"/>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name="Slide 9">
    <p:spTree>
      <p:nvGrpSpPr>
        <p:cNvPr id="1" name=""/>
        <p:cNvGrpSpPr/>
        <p:nvPr/>
      </p:nvGrpSpPr>
      <p:grpSpPr>
        <a:xfrm>
          <a:off x="0" y="0"/>
          <a:ext cx="0" cy="0"/>
          <a:chOff x="0" y="0"/>
          <a:chExt cx="0" cy="0"/>
        </a:xfrm>
      </p:grpSpPr>
      <p:sp>
        <p:nvSpPr>
          <p:cNvPr id="2" name="Title"/>
          <p:cNvSpPr txBox="1"/>
          <p:nvPr/>
        </p:nvSpPr>
        <p:spPr>
          <a:xfrm>
            <a:off x="548640" y="411480"/>
            <a:ext cx="11064240" cy="822960"/>
          </a:xfrm>
          <a:prstGeom prst="rect">
            <a:avLst/>
          </a:prstGeom>
          <a:noFill/>
          <a:ln/>
        </p:spPr>
        <p:txBody>
          <a:bodyPr wrap="square" lIns="0" tIns="0" rIns="0" bIns="0" rtlCol="0" anchor="ctr"/>
          <a:lstStyle/>
          <a:p>
            <a:pPr indent="0" marL="0">
              <a:buNone/>
            </a:pPr>
            <a:r>
              <a:rPr lang="en-US" sz="3600" b="1" dirty="0">
                <a:solidFill>
                  <a:schemeClr val="tx1"/>
                </a:solidFill>
              </a:rPr>
              <a:t>Onion skin</a:t>
            </a:r>
            <a:endParaRPr lang="en-US" sz="3600" dirty="0"/>
          </a:p>
        </p:txBody>
      </p:sp>
      <p:pic>
        <p:nvPicPr>
          <p:cNvPr id="3" name="Onion skin" descr="Onion skin">    </p:cNvPr>
          <p:cNvPicPr>
            <a:picLocks noChangeAspect="1"/>
          </p:cNvPicPr>
          <p:nvPr/>
        </p:nvPicPr>
        <p:blipFill>
          <a:blip r:embed="rId1"/>
          <a:stretch>
            <a:fillRect/>
          </a:stretch>
        </p:blipFill>
        <p:spPr>
          <a:xfrm>
            <a:off x="4480560" y="1417320"/>
            <a:ext cx="3200400" cy="3200400"/>
          </a:xfrm>
          <a:prstGeom prst="rect">
            <a:avLst/>
          </a:prstGeom>
        </p:spPr>
      </p:pic>
      <p:sp>
        <p:nvSpPr>
          <p:cNvPr id="4" name="Caption"/>
          <p:cNvSpPr txBox="1"/>
          <p:nvPr/>
        </p:nvSpPr>
        <p:spPr>
          <a:xfrm>
            <a:off x="548640" y="5257800"/>
            <a:ext cx="11064240" cy="640080"/>
          </a:xfrm>
          <a:prstGeom prst="rect">
            <a:avLst/>
          </a:prstGeom>
          <a:noFill/>
          <a:ln/>
        </p:spPr>
        <p:txBody>
          <a:bodyPr wrap="square" lIns="0" tIns="0" rIns="0" bIns="0" rtlCol="0" anchor="ctr"/>
          <a:lstStyle/>
          <a:p>
            <a:pPr indent="0" marL="0">
              <a:buNone/>
            </a:pPr>
            <a:r>
              <a:rPr lang="en-US" sz="1800" dirty="0">
                <a:solidFill>
                  <a:schemeClr val="tx1"/>
                </a:solidFill>
              </a:rPr>
              <a:t>The frames before and after show faintly under the one you are drawing, so you can see where the blob was and where it goes next.</a:t>
            </a:r>
            <a:endParaRPr lang="en-US" sz="1800" dirty="0"/>
          </a:p>
        </p:txBody>
      </p:sp>
      <p:sp>
        <p:nvSpPr>
          <p:cNvPr id="25" name="Slide Number Placeholder 0"/>
          <p:cNvSpPr>
            <a:spLocks noGrp="1"/>
          </p:cNvSpPr>
          <p:nvPr>
            <p:ph type="sldNum" sz="quarter" idx="4294967295"/>
          </p:nvPr>
        </p:nvSpPr>
        <p:spPr>
          <a:xfrm>
            <a:off x="11155680" y="6355080"/>
            <a:ext cx="548640" cy="274320"/>
          </a:xfrm>
          <a:prstGeom prst="rect">
            <a:avLst/>
          </a:prstGeom>
          <a:extLst>
            <a:ext uri="{C572A759-6A51-4108-AA02-DFA0A04FC94B}">
              <ma14:wrappingTextBoxFlag xmlns:ma14="http://schemas.microsoft.com/office/mac/drawingml/2011/main" val="0"/>
            </a:ext>
          </a:extLst>
        </p:spPr>
        <p:txBody>
          <a:bodyPr/>
          <a:lstStyle>
            <a:lvl1pPr>
              <a:defRPr sz="1000">
                <a:solidFill>
                  <a:schemeClr val="tx1"/>
                </a:solidFill>
              </a:defRPr>
            </a:lvl1pPr>
          </a:lstStyle>
          <a:p>
            <a:pPr algn="r"/>
            <a:fld id="{F7021451-1387-4CA6-816F-3879F97B5CBC}" type="slidenum">
              <a:rPr b="0" lang="en-US"/>
              <a:t>9</a:t>
            </a:fld>
            <a:endParaRPr lang="en-US"/>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name="Slide 10">
    <p:spTree>
      <p:nvGrpSpPr>
        <p:cNvPr id="1" name=""/>
        <p:cNvGrpSpPr/>
        <p:nvPr/>
      </p:nvGrpSpPr>
      <p:grpSpPr>
        <a:xfrm>
          <a:off x="0" y="0"/>
          <a:ext cx="0" cy="0"/>
          <a:chOff x="0" y="0"/>
          <a:chExt cx="0" cy="0"/>
        </a:xfrm>
      </p:grpSpPr>
      <p:sp>
        <p:nvSpPr>
          <p:cNvPr id="2" name="Title"/>
          <p:cNvSpPr txBox="1"/>
          <p:nvPr/>
        </p:nvSpPr>
        <p:spPr>
          <a:xfrm>
            <a:off x="548640" y="411480"/>
            <a:ext cx="11064240" cy="822960"/>
          </a:xfrm>
          <a:prstGeom prst="rect">
            <a:avLst/>
          </a:prstGeom>
          <a:noFill/>
          <a:ln/>
        </p:spPr>
        <p:txBody>
          <a:bodyPr wrap="square" lIns="0" tIns="0" rIns="0" bIns="0" rtlCol="0" anchor="ctr"/>
          <a:lstStyle/>
          <a:p>
            <a:pPr indent="0" marL="0">
              <a:buNone/>
            </a:pPr>
            <a:r>
              <a:rPr lang="en-US" sz="3600" b="1" dirty="0">
                <a:solidFill>
                  <a:schemeClr val="tx1"/>
                </a:solidFill>
              </a:rPr>
              <a:t>How the computer stores it</a:t>
            </a:r>
            <a:endParaRPr lang="en-US" sz="3600" dirty="0"/>
          </a:p>
        </p:txBody>
      </p:sp>
      <p:sp>
        <p:nvSpPr>
          <p:cNvPr id="3" name="Shape 1"/>
          <p:cNvSpPr/>
          <p:nvPr/>
        </p:nvSpPr>
        <p:spPr>
          <a:xfrm>
            <a:off x="548640" y="1463040"/>
            <a:ext cx="5349240" cy="3108960"/>
          </a:xfrm>
          <a:prstGeom prst="roundRect">
            <a:avLst>
              <a:gd name="adj" fmla="val 4412"/>
            </a:avLst>
          </a:prstGeom>
          <a:solidFill>
            <a:schemeClr val="bg2"/>
          </a:solidFill>
          <a:ln w="12700">
            <a:solidFill>
              <a:schemeClr val="bg2"/>
            </a:solidFill>
            <a:prstDash val="solid"/>
          </a:ln>
        </p:spPr>
      </p:sp>
      <p:sp>
        <p:nvSpPr>
          <p:cNvPr id="4" name="Text 2"/>
          <p:cNvSpPr txBox="1"/>
          <p:nvPr/>
        </p:nvSpPr>
        <p:spPr>
          <a:xfrm>
            <a:off x="822960" y="1737360"/>
            <a:ext cx="4800600" cy="1463040"/>
          </a:xfrm>
          <a:prstGeom prst="rect">
            <a:avLst/>
          </a:prstGeom>
          <a:noFill/>
          <a:ln/>
        </p:spPr>
        <p:txBody>
          <a:bodyPr wrap="square" lIns="0" tIns="0" rIns="0" bIns="0" rtlCol="0" anchor="ctr">
            <a:normAutofit/>
          </a:bodyPr>
          <a:lstStyle/>
          <a:p>
            <a:pPr indent="0" marL="0">
              <a:buNone/>
            </a:pPr>
            <a:r>
              <a:rPr lang="en-US" sz="6600" b="1" dirty="0">
                <a:solidFill>
                  <a:schemeClr val="tx2"/>
                </a:solidFill>
              </a:rPr>
              <a:t>256</a:t>
            </a:r>
            <a:endParaRPr lang="en-US" sz="6600" dirty="0"/>
          </a:p>
        </p:txBody>
      </p:sp>
      <p:sp>
        <p:nvSpPr>
          <p:cNvPr id="5" name="Text 3"/>
          <p:cNvSpPr txBox="1"/>
          <p:nvPr/>
        </p:nvSpPr>
        <p:spPr>
          <a:xfrm>
            <a:off x="822960" y="3291840"/>
            <a:ext cx="4800600" cy="1097280"/>
          </a:xfrm>
          <a:prstGeom prst="rect">
            <a:avLst/>
          </a:prstGeom>
          <a:noFill/>
          <a:ln/>
        </p:spPr>
        <p:txBody>
          <a:bodyPr wrap="square" lIns="0" tIns="0" rIns="0" bIns="0" rtlCol="0" anchor="t"/>
          <a:lstStyle/>
          <a:p>
            <a:pPr indent="0" marL="0">
              <a:buNone/>
            </a:pPr>
            <a:r>
              <a:rPr lang="en-US" sz="1800" dirty="0">
                <a:solidFill>
                  <a:schemeClr val="tx1"/>
                </a:solidFill>
              </a:rPr>
              <a:t>squares in one 16 by 16 frame</a:t>
            </a:r>
            <a:endParaRPr lang="en-US" sz="1800" dirty="0"/>
          </a:p>
        </p:txBody>
      </p:sp>
      <p:sp>
        <p:nvSpPr>
          <p:cNvPr id="6" name="Shape 4"/>
          <p:cNvSpPr/>
          <p:nvPr/>
        </p:nvSpPr>
        <p:spPr>
          <a:xfrm>
            <a:off x="6263640" y="1463040"/>
            <a:ext cx="5349240" cy="3108960"/>
          </a:xfrm>
          <a:prstGeom prst="roundRect">
            <a:avLst>
              <a:gd name="adj" fmla="val 4412"/>
            </a:avLst>
          </a:prstGeom>
          <a:solidFill>
            <a:schemeClr val="bg2"/>
          </a:solidFill>
          <a:ln w="12700">
            <a:solidFill>
              <a:schemeClr val="bg2"/>
            </a:solidFill>
            <a:prstDash val="solid"/>
          </a:ln>
        </p:spPr>
      </p:sp>
      <p:sp>
        <p:nvSpPr>
          <p:cNvPr id="7" name="Text 5"/>
          <p:cNvSpPr txBox="1"/>
          <p:nvPr/>
        </p:nvSpPr>
        <p:spPr>
          <a:xfrm>
            <a:off x="6537960" y="1737360"/>
            <a:ext cx="4800600" cy="1463040"/>
          </a:xfrm>
          <a:prstGeom prst="rect">
            <a:avLst/>
          </a:prstGeom>
          <a:noFill/>
          <a:ln/>
        </p:spPr>
        <p:txBody>
          <a:bodyPr wrap="square" lIns="0" tIns="0" rIns="0" bIns="0" rtlCol="0" anchor="ctr">
            <a:normAutofit/>
          </a:bodyPr>
          <a:lstStyle/>
          <a:p>
            <a:pPr indent="0" marL="0">
              <a:buNone/>
            </a:pPr>
            <a:r>
              <a:rPr lang="en-US" sz="6600" b="1" dirty="0">
                <a:solidFill>
                  <a:schemeClr val="tx2"/>
                </a:solidFill>
              </a:rPr>
              <a:t>#5CCF6B</a:t>
            </a:r>
            <a:endParaRPr lang="en-US" sz="6600" dirty="0"/>
          </a:p>
        </p:txBody>
      </p:sp>
      <p:sp>
        <p:nvSpPr>
          <p:cNvPr id="8" name="Text 6"/>
          <p:cNvSpPr txBox="1"/>
          <p:nvPr/>
        </p:nvSpPr>
        <p:spPr>
          <a:xfrm>
            <a:off x="6537960" y="3291840"/>
            <a:ext cx="4800600" cy="1097280"/>
          </a:xfrm>
          <a:prstGeom prst="rect">
            <a:avLst/>
          </a:prstGeom>
          <a:noFill/>
          <a:ln/>
        </p:spPr>
        <p:txBody>
          <a:bodyPr wrap="square" lIns="0" tIns="0" rIns="0" bIns="0" rtlCol="0" anchor="t"/>
          <a:lstStyle/>
          <a:p>
            <a:pPr indent="0" marL="0">
              <a:buNone/>
            </a:pPr>
            <a:r>
              <a:rPr lang="en-US" sz="1800" dirty="0">
                <a:solidFill>
                  <a:schemeClr val="tx1"/>
                </a:solidFill>
              </a:rPr>
              <a:t>one color code: red 92, green 207, blue 107</a:t>
            </a:r>
            <a:endParaRPr lang="en-US" sz="1800" dirty="0"/>
          </a:p>
        </p:txBody>
      </p:sp>
      <p:sp>
        <p:nvSpPr>
          <p:cNvPr id="9" name="Caption"/>
          <p:cNvSpPr txBox="1"/>
          <p:nvPr/>
        </p:nvSpPr>
        <p:spPr>
          <a:xfrm>
            <a:off x="548640" y="4937760"/>
            <a:ext cx="11064240" cy="640080"/>
          </a:xfrm>
          <a:prstGeom prst="rect">
            <a:avLst/>
          </a:prstGeom>
          <a:noFill/>
          <a:ln/>
        </p:spPr>
        <p:txBody>
          <a:bodyPr wrap="square" lIns="0" tIns="0" rIns="0" bIns="0" rtlCol="0" anchor="ctr"/>
          <a:lstStyle/>
          <a:p>
            <a:pPr indent="0" marL="0">
              <a:buNone/>
            </a:pPr>
            <a:r>
              <a:rPr lang="en-US" sz="1800" dirty="0">
                <a:solidFill>
                  <a:schemeClr val="tx1"/>
                </a:solidFill>
              </a:rPr>
              <a:t>The same four frames can be saved two ways: as an animated GIF, or as one sprite sheet with the frames side by side.</a:t>
            </a:r>
            <a:endParaRPr lang="en-US" sz="1800" dirty="0"/>
          </a:p>
        </p:txBody>
      </p:sp>
      <p:sp>
        <p:nvSpPr>
          <p:cNvPr id="25" name="Slide Number Placeholder 0"/>
          <p:cNvSpPr>
            <a:spLocks noGrp="1"/>
          </p:cNvSpPr>
          <p:nvPr>
            <p:ph type="sldNum" sz="quarter" idx="4294967295"/>
          </p:nvPr>
        </p:nvSpPr>
        <p:spPr>
          <a:xfrm>
            <a:off x="11155680" y="6355080"/>
            <a:ext cx="548640" cy="274320"/>
          </a:xfrm>
          <a:prstGeom prst="rect">
            <a:avLst/>
          </a:prstGeom>
          <a:extLst>
            <a:ext uri="{C572A759-6A51-4108-AA02-DFA0A04FC94B}">
              <ma14:wrappingTextBoxFlag xmlns:ma14="http://schemas.microsoft.com/office/mac/drawingml/2011/main" val="0"/>
            </a:ext>
          </a:extLst>
        </p:spPr>
        <p:txBody>
          <a:bodyPr/>
          <a:lstStyle>
            <a:lvl1pPr>
              <a:defRPr sz="1000">
                <a:solidFill>
                  <a:schemeClr val="tx1"/>
                </a:solidFill>
              </a:defRPr>
            </a:lvl1pPr>
          </a:lstStyle>
          <a:p>
            <a:pPr algn="r"/>
            <a:fld id="{F7021451-1387-4CA6-816F-3879F97B5CBC}" type="slidenum">
              <a:rPr b="0" lang="en-US"/>
              <a:t>10</a:t>
            </a:fld>
            <a:endParaRPr lang="en-US"/>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name="Slide 11">
    <p:spTree>
      <p:nvGrpSpPr>
        <p:cNvPr id="1" name=""/>
        <p:cNvGrpSpPr/>
        <p:nvPr/>
      </p:nvGrpSpPr>
      <p:grpSpPr>
        <a:xfrm>
          <a:off x="0" y="0"/>
          <a:ext cx="0" cy="0"/>
          <a:chOff x="0" y="0"/>
          <a:chExt cx="0" cy="0"/>
        </a:xfrm>
      </p:grpSpPr>
      <p:sp>
        <p:nvSpPr>
          <p:cNvPr id="2" name="Title"/>
          <p:cNvSpPr txBox="1"/>
          <p:nvPr/>
        </p:nvSpPr>
        <p:spPr>
          <a:xfrm>
            <a:off x="548640" y="411480"/>
            <a:ext cx="11064240" cy="822960"/>
          </a:xfrm>
          <a:prstGeom prst="rect">
            <a:avLst/>
          </a:prstGeom>
          <a:noFill/>
          <a:ln/>
        </p:spPr>
        <p:txBody>
          <a:bodyPr wrap="square" lIns="0" tIns="0" rIns="0" bIns="0" rtlCol="0" anchor="ctr"/>
          <a:lstStyle/>
          <a:p>
            <a:pPr indent="0" marL="0">
              <a:buNone/>
            </a:pPr>
            <a:r>
              <a:rPr lang="en-US" sz="3600" b="1" dirty="0">
                <a:solidFill>
                  <a:schemeClr val="tx1"/>
                </a:solidFill>
              </a:rPr>
              <a:t>Together: your first change</a:t>
            </a:r>
            <a:endParaRPr lang="en-US" sz="3600" dirty="0"/>
          </a:p>
        </p:txBody>
      </p:sp>
      <p:sp>
        <p:nvSpPr>
          <p:cNvPr id="3" name="Text 1"/>
          <p:cNvSpPr txBox="1"/>
          <p:nvPr/>
        </p:nvSpPr>
        <p:spPr>
          <a:xfrm>
            <a:off x="548640" y="1572768"/>
            <a:ext cx="548640" cy="548640"/>
          </a:xfrm>
          <a:prstGeom prst="ellipse">
            <a:avLst/>
          </a:prstGeom>
          <a:solidFill>
            <a:schemeClr val="accent2"/>
          </a:solidFill>
          <a:ln/>
        </p:spPr>
        <p:txBody>
          <a:bodyPr wrap="square" lIns="0" tIns="0" rIns="0" bIns="0" rtlCol="0" anchor="ctr"/>
          <a:lstStyle/>
          <a:p>
            <a:pPr algn="ctr" indent="0" marL="0">
              <a:buNone/>
            </a:pPr>
            <a:r>
              <a:rPr lang="en-US" sz="2000" b="1" dirty="0">
                <a:solidFill>
                  <a:schemeClr val="bg1"/>
                </a:solidFill>
              </a:rPr>
              <a:t>1</a:t>
            </a:r>
            <a:endParaRPr lang="en-US" sz="2000" dirty="0"/>
          </a:p>
        </p:txBody>
      </p:sp>
      <p:sp>
        <p:nvSpPr>
          <p:cNvPr id="4" name="Text 2"/>
          <p:cNvSpPr txBox="1"/>
          <p:nvPr/>
        </p:nvSpPr>
        <p:spPr>
          <a:xfrm>
            <a:off x="1325880" y="1463040"/>
            <a:ext cx="6537960" cy="777240"/>
          </a:xfrm>
          <a:prstGeom prst="rect">
            <a:avLst/>
          </a:prstGeom>
          <a:noFill/>
          <a:ln/>
        </p:spPr>
        <p:txBody>
          <a:bodyPr wrap="square" lIns="0" tIns="0" rIns="0" bIns="0" rtlCol="0" anchor="ctr"/>
          <a:lstStyle/>
          <a:p>
            <a:pPr indent="0" marL="0">
              <a:buNone/>
            </a:pPr>
            <a:r>
              <a:rPr lang="en-US" sz="2000" dirty="0">
                <a:solidFill>
                  <a:schemeClr val="tx1"/>
                </a:solidFill>
              </a:rPr>
              <a:t>Pick a color from Current colors. Add a hat, spots or a face.</a:t>
            </a:r>
            <a:endParaRPr lang="en-US" sz="2000" dirty="0"/>
          </a:p>
        </p:txBody>
      </p:sp>
      <p:sp>
        <p:nvSpPr>
          <p:cNvPr id="5" name="Text 3"/>
          <p:cNvSpPr txBox="1"/>
          <p:nvPr/>
        </p:nvSpPr>
        <p:spPr>
          <a:xfrm>
            <a:off x="548640" y="2624328"/>
            <a:ext cx="548640" cy="548640"/>
          </a:xfrm>
          <a:prstGeom prst="ellipse">
            <a:avLst/>
          </a:prstGeom>
          <a:solidFill>
            <a:schemeClr val="accent2"/>
          </a:solidFill>
          <a:ln/>
        </p:spPr>
        <p:txBody>
          <a:bodyPr wrap="square" lIns="0" tIns="0" rIns="0" bIns="0" rtlCol="0" anchor="ctr"/>
          <a:lstStyle/>
          <a:p>
            <a:pPr algn="ctr" indent="0" marL="0">
              <a:buNone/>
            </a:pPr>
            <a:r>
              <a:rPr lang="en-US" sz="2000" b="1" dirty="0">
                <a:solidFill>
                  <a:schemeClr val="bg1"/>
                </a:solidFill>
              </a:rPr>
              <a:t>2</a:t>
            </a:r>
            <a:endParaRPr lang="en-US" sz="2000" dirty="0"/>
          </a:p>
        </p:txBody>
      </p:sp>
      <p:sp>
        <p:nvSpPr>
          <p:cNvPr id="6" name="Text 4"/>
          <p:cNvSpPr txBox="1"/>
          <p:nvPr/>
        </p:nvSpPr>
        <p:spPr>
          <a:xfrm>
            <a:off x="1325880" y="2514600"/>
            <a:ext cx="6537960" cy="777240"/>
          </a:xfrm>
          <a:prstGeom prst="rect">
            <a:avLst/>
          </a:prstGeom>
          <a:noFill/>
          <a:ln/>
        </p:spPr>
        <p:txBody>
          <a:bodyPr wrap="square" lIns="0" tIns="0" rIns="0" bIns="0" rtlCol="0" anchor="ctr"/>
          <a:lstStyle/>
          <a:p>
            <a:pPr indent="0" marL="0">
              <a:buNone/>
            </a:pPr>
            <a:r>
              <a:rPr lang="en-US" sz="2000" dirty="0">
                <a:solidFill>
                  <a:schemeClr val="tx1"/>
                </a:solidFill>
              </a:rPr>
              <a:t>Watch the preview. It blinks. Why?</a:t>
            </a:r>
            <a:endParaRPr lang="en-US" sz="2000" dirty="0"/>
          </a:p>
        </p:txBody>
      </p:sp>
      <p:sp>
        <p:nvSpPr>
          <p:cNvPr id="7" name="Text 5"/>
          <p:cNvSpPr txBox="1"/>
          <p:nvPr/>
        </p:nvSpPr>
        <p:spPr>
          <a:xfrm>
            <a:off x="548640" y="3675888"/>
            <a:ext cx="548640" cy="548640"/>
          </a:xfrm>
          <a:prstGeom prst="ellipse">
            <a:avLst/>
          </a:prstGeom>
          <a:solidFill>
            <a:schemeClr val="accent2"/>
          </a:solidFill>
          <a:ln/>
        </p:spPr>
        <p:txBody>
          <a:bodyPr wrap="square" lIns="0" tIns="0" rIns="0" bIns="0" rtlCol="0" anchor="ctr"/>
          <a:lstStyle/>
          <a:p>
            <a:pPr algn="ctr" indent="0" marL="0">
              <a:buNone/>
            </a:pPr>
            <a:r>
              <a:rPr lang="en-US" sz="2000" b="1" dirty="0">
                <a:solidFill>
                  <a:schemeClr val="bg1"/>
                </a:solidFill>
              </a:rPr>
              <a:t>3</a:t>
            </a:r>
            <a:endParaRPr lang="en-US" sz="2000" dirty="0"/>
          </a:p>
        </p:txBody>
      </p:sp>
      <p:sp>
        <p:nvSpPr>
          <p:cNvPr id="8" name="Text 6"/>
          <p:cNvSpPr txBox="1"/>
          <p:nvPr/>
        </p:nvSpPr>
        <p:spPr>
          <a:xfrm>
            <a:off x="1325880" y="3566160"/>
            <a:ext cx="6537960" cy="777240"/>
          </a:xfrm>
          <a:prstGeom prst="rect">
            <a:avLst/>
          </a:prstGeom>
          <a:noFill/>
          <a:ln/>
        </p:spPr>
        <p:txBody>
          <a:bodyPr wrap="square" lIns="0" tIns="0" rIns="0" bIns="0" rtlCol="0" anchor="ctr"/>
          <a:lstStyle/>
          <a:p>
            <a:pPr indent="0" marL="0">
              <a:buNone/>
            </a:pPr>
            <a:r>
              <a:rPr lang="en-US" sz="2000" dirty="0">
                <a:solidFill>
                  <a:schemeClr val="tx1"/>
                </a:solidFill>
              </a:rPr>
              <a:t>Draw it on frames 2, 3 and 4, wherever the blob is.</a:t>
            </a:r>
            <a:endParaRPr lang="en-US" sz="2000" dirty="0"/>
          </a:p>
        </p:txBody>
      </p:sp>
      <p:sp>
        <p:nvSpPr>
          <p:cNvPr id="9" name="Text 7"/>
          <p:cNvSpPr txBox="1"/>
          <p:nvPr/>
        </p:nvSpPr>
        <p:spPr>
          <a:xfrm>
            <a:off x="548640" y="4727448"/>
            <a:ext cx="548640" cy="548640"/>
          </a:xfrm>
          <a:prstGeom prst="ellipse">
            <a:avLst/>
          </a:prstGeom>
          <a:solidFill>
            <a:schemeClr val="accent2"/>
          </a:solidFill>
          <a:ln/>
        </p:spPr>
        <p:txBody>
          <a:bodyPr wrap="square" lIns="0" tIns="0" rIns="0" bIns="0" rtlCol="0" anchor="ctr"/>
          <a:lstStyle/>
          <a:p>
            <a:pPr algn="ctr" indent="0" marL="0">
              <a:buNone/>
            </a:pPr>
            <a:r>
              <a:rPr lang="en-US" sz="2000" b="1" dirty="0">
                <a:solidFill>
                  <a:schemeClr val="bg1"/>
                </a:solidFill>
              </a:rPr>
              <a:t>4</a:t>
            </a:r>
            <a:endParaRPr lang="en-US" sz="2000" dirty="0"/>
          </a:p>
        </p:txBody>
      </p:sp>
      <p:sp>
        <p:nvSpPr>
          <p:cNvPr id="10" name="Text 8"/>
          <p:cNvSpPr txBox="1"/>
          <p:nvPr/>
        </p:nvSpPr>
        <p:spPr>
          <a:xfrm>
            <a:off x="1325880" y="4617720"/>
            <a:ext cx="6537960" cy="777240"/>
          </a:xfrm>
          <a:prstGeom prst="rect">
            <a:avLst/>
          </a:prstGeom>
          <a:noFill/>
          <a:ln/>
        </p:spPr>
        <p:txBody>
          <a:bodyPr wrap="square" lIns="0" tIns="0" rIns="0" bIns="0" rtlCol="0" anchor="ctr"/>
          <a:lstStyle/>
          <a:p>
            <a:pPr indent="0" marL="0">
              <a:buNone/>
            </a:pPr>
            <a:r>
              <a:rPr lang="en-US" sz="2000" dirty="0">
                <a:solidFill>
                  <a:schemeClr val="tx1"/>
                </a:solidFill>
              </a:rPr>
              <a:t>Play it. No more blinking? You did it.</a:t>
            </a:r>
            <a:endParaRPr lang="en-US" sz="2000" dirty="0"/>
          </a:p>
        </p:txBody>
      </p:sp>
      <p:sp>
        <p:nvSpPr>
          <p:cNvPr id="11" name="Shape 9"/>
          <p:cNvSpPr/>
          <p:nvPr/>
        </p:nvSpPr>
        <p:spPr>
          <a:xfrm>
            <a:off x="8321040" y="1371600"/>
            <a:ext cx="3291840" cy="4206240"/>
          </a:xfrm>
          <a:prstGeom prst="roundRect">
            <a:avLst>
              <a:gd name="adj" fmla="val 5556"/>
            </a:avLst>
          </a:prstGeom>
          <a:solidFill>
            <a:schemeClr val="bg2"/>
          </a:solidFill>
          <a:ln w="12700">
            <a:solidFill>
              <a:schemeClr val="bg2"/>
            </a:solidFill>
            <a:prstDash val="solid"/>
          </a:ln>
        </p:spPr>
      </p:sp>
      <p:pic>
        <p:nvPicPr>
          <p:cNvPr id="12" name="QR code" descr="QR code for the lesson link">    </p:cNvPr>
          <p:cNvPicPr>
            <a:picLocks noChangeAspect="1"/>
          </p:cNvPicPr>
          <p:nvPr/>
        </p:nvPicPr>
        <p:blipFill>
          <a:blip r:embed="rId1"/>
          <a:stretch>
            <a:fillRect/>
          </a:stretch>
        </p:blipFill>
        <p:spPr>
          <a:xfrm>
            <a:off x="8686800" y="1645920"/>
            <a:ext cx="2560320" cy="2560320"/>
          </a:xfrm>
          <a:prstGeom prst="rect">
            <a:avLst/>
          </a:prstGeom>
        </p:spPr>
      </p:pic>
      <p:sp>
        <p:nvSpPr>
          <p:cNvPr id="13" name="Text 10"/>
          <p:cNvSpPr txBox="1"/>
          <p:nvPr/>
        </p:nvSpPr>
        <p:spPr>
          <a:xfrm>
            <a:off x="8549640" y="4297680"/>
            <a:ext cx="2834640" cy="1143000"/>
          </a:xfrm>
          <a:prstGeom prst="rect">
            <a:avLst/>
          </a:prstGeom>
          <a:noFill/>
          <a:ln/>
        </p:spPr>
        <p:txBody>
          <a:bodyPr wrap="square" lIns="0" tIns="0" rIns="0" bIns="0" rtlCol="0" anchor="t"/>
          <a:lstStyle/>
          <a:p>
            <a:pPr algn="ctr" indent="0" marL="0">
              <a:buNone/>
            </a:pPr>
            <a:r>
              <a:rPr lang="en-US" sz="1200" dirty="0">
                <a:solidFill>
                  <a:schemeClr val="tx1"/>
                </a:solidFill>
              </a:rPr>
              <a:t>Scan the QR code, or go to</a:t>
            </a:r>
            <a:endParaRPr lang="en-US" sz="1200" dirty="0"/>
          </a:p>
          <a:p>
            <a:pPr algn="ctr" indent="0" marL="0">
              <a:buNone/>
            </a:pPr>
            <a:r>
              <a:rPr lang="en-US" sz="1200" b="1" dirty="0">
                <a:solidFill>
                  <a:schemeClr val="tx1"/>
                </a:solidFill>
              </a:rPr>
              <a:t>mytekdev.com/try/pixelart?lesson=make-a-blob-bounce</a:t>
            </a:r>
            <a:endParaRPr lang="en-US" sz="1200" dirty="0"/>
          </a:p>
        </p:txBody>
      </p:sp>
      <p:sp>
        <p:nvSpPr>
          <p:cNvPr id="25" name="Slide Number Placeholder 0"/>
          <p:cNvSpPr>
            <a:spLocks noGrp="1"/>
          </p:cNvSpPr>
          <p:nvPr>
            <p:ph type="sldNum" sz="quarter" idx="4294967295"/>
          </p:nvPr>
        </p:nvSpPr>
        <p:spPr>
          <a:xfrm>
            <a:off x="11155680" y="6355080"/>
            <a:ext cx="548640" cy="274320"/>
          </a:xfrm>
          <a:prstGeom prst="rect">
            <a:avLst/>
          </a:prstGeom>
          <a:extLst>
            <a:ext uri="{C572A759-6A51-4108-AA02-DFA0A04FC94B}">
              <ma14:wrappingTextBoxFlag xmlns:ma14="http://schemas.microsoft.com/office/mac/drawingml/2011/main" val="0"/>
            </a:ext>
          </a:extLst>
        </p:spPr>
        <p:txBody>
          <a:bodyPr/>
          <a:lstStyle>
            <a:lvl1pPr>
              <a:defRPr sz="1000">
                <a:solidFill>
                  <a:schemeClr val="tx1"/>
                </a:solidFill>
              </a:defRPr>
            </a:lvl1pPr>
          </a:lstStyle>
          <a:p>
            <a:pPr algn="r"/>
            <a:fld id="{F7021451-1387-4CA6-816F-3879F97B5CBC}" type="slidenum">
              <a:rPr b="0" lang="en-US"/>
              <a:t>11</a:t>
            </a:fld>
            <a:endParaRPr lang="en-US"/>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name="Slide 12">
    <p:spTree>
      <p:nvGrpSpPr>
        <p:cNvPr id="1" name=""/>
        <p:cNvGrpSpPr/>
        <p:nvPr/>
      </p:nvGrpSpPr>
      <p:grpSpPr>
        <a:xfrm>
          <a:off x="0" y="0"/>
          <a:ext cx="0" cy="0"/>
          <a:chOff x="0" y="0"/>
          <a:chExt cx="0" cy="0"/>
        </a:xfrm>
      </p:grpSpPr>
      <p:sp>
        <p:nvSpPr>
          <p:cNvPr id="2" name="Title"/>
          <p:cNvSpPr txBox="1"/>
          <p:nvPr/>
        </p:nvSpPr>
        <p:spPr>
          <a:xfrm>
            <a:off x="548640" y="411480"/>
            <a:ext cx="11064240" cy="822960"/>
          </a:xfrm>
          <a:prstGeom prst="rect">
            <a:avLst/>
          </a:prstGeom>
          <a:noFill/>
          <a:ln/>
        </p:spPr>
        <p:txBody>
          <a:bodyPr wrap="square" lIns="0" tIns="0" rIns="0" bIns="0" rtlCol="0" anchor="ctr"/>
          <a:lstStyle/>
          <a:p>
            <a:pPr indent="0" marL="0">
              <a:buNone/>
            </a:pPr>
            <a:r>
              <a:rPr lang="en-US" sz="3600" b="1" dirty="0">
                <a:solidFill>
                  <a:schemeClr val="tx1"/>
                </a:solidFill>
              </a:rPr>
              <a:t>Make it yours</a:t>
            </a:r>
            <a:endParaRPr lang="en-US" sz="3600" dirty="0"/>
          </a:p>
        </p:txBody>
      </p:sp>
      <p:sp>
        <p:nvSpPr>
          <p:cNvPr id="3" name="Shape 1"/>
          <p:cNvSpPr/>
          <p:nvPr/>
        </p:nvSpPr>
        <p:spPr>
          <a:xfrm>
            <a:off x="548640" y="1463040"/>
            <a:ext cx="5349240" cy="3200400"/>
          </a:xfrm>
          <a:prstGeom prst="roundRect">
            <a:avLst>
              <a:gd name="adj" fmla="val 4286"/>
            </a:avLst>
          </a:prstGeom>
          <a:solidFill>
            <a:schemeClr val="bg2"/>
          </a:solidFill>
          <a:ln w="12700">
            <a:solidFill>
              <a:schemeClr val="bg2"/>
            </a:solidFill>
            <a:prstDash val="solid"/>
          </a:ln>
        </p:spPr>
      </p:sp>
      <p:sp>
        <p:nvSpPr>
          <p:cNvPr id="4" name="Text 2"/>
          <p:cNvSpPr txBox="1"/>
          <p:nvPr/>
        </p:nvSpPr>
        <p:spPr>
          <a:xfrm>
            <a:off x="868680" y="1691640"/>
            <a:ext cx="4709160" cy="457200"/>
          </a:xfrm>
          <a:prstGeom prst="rect">
            <a:avLst/>
          </a:prstGeom>
          <a:noFill/>
          <a:ln/>
        </p:spPr>
        <p:txBody>
          <a:bodyPr wrap="square" lIns="0" tIns="0" rIns="0" bIns="0" rtlCol="0" anchor="ctr"/>
          <a:lstStyle/>
          <a:p>
            <a:pPr indent="0" marL="0">
              <a:buNone/>
            </a:pPr>
            <a:r>
              <a:rPr lang="en-US" sz="1800" b="1" dirty="0">
                <a:solidFill>
                  <a:schemeClr val="tx2"/>
                </a:solidFill>
              </a:rPr>
              <a:t>Rule 1</a:t>
            </a:r>
            <a:endParaRPr lang="en-US" sz="1800" dirty="0"/>
          </a:p>
        </p:txBody>
      </p:sp>
      <p:sp>
        <p:nvSpPr>
          <p:cNvPr id="5" name="Text 3"/>
          <p:cNvSpPr txBox="1"/>
          <p:nvPr/>
        </p:nvSpPr>
        <p:spPr>
          <a:xfrm>
            <a:off x="868680" y="2240280"/>
            <a:ext cx="4709160" cy="2194560"/>
          </a:xfrm>
          <a:prstGeom prst="rect">
            <a:avLst/>
          </a:prstGeom>
          <a:noFill/>
          <a:ln/>
        </p:spPr>
        <p:txBody>
          <a:bodyPr wrap="square" lIns="0" tIns="0" rIns="0" bIns="0" rtlCol="0" anchor="t"/>
          <a:lstStyle/>
          <a:p>
            <a:pPr indent="0" marL="0">
              <a:buNone/>
            </a:pPr>
            <a:r>
              <a:rPr lang="en-US" sz="2600" b="1" dirty="0">
                <a:solidFill>
                  <a:schemeClr val="tx1"/>
                </a:solidFill>
              </a:rPr>
              <a:t>Every change goes on all 4 frames.</a:t>
            </a:r>
            <a:endParaRPr lang="en-US" sz="2600" dirty="0"/>
          </a:p>
        </p:txBody>
      </p:sp>
      <p:sp>
        <p:nvSpPr>
          <p:cNvPr id="6" name="Shape 4"/>
          <p:cNvSpPr/>
          <p:nvPr/>
        </p:nvSpPr>
        <p:spPr>
          <a:xfrm>
            <a:off x="6263640" y="1463040"/>
            <a:ext cx="5349240" cy="3200400"/>
          </a:xfrm>
          <a:prstGeom prst="roundRect">
            <a:avLst>
              <a:gd name="adj" fmla="val 4286"/>
            </a:avLst>
          </a:prstGeom>
          <a:solidFill>
            <a:schemeClr val="bg2"/>
          </a:solidFill>
          <a:ln w="12700">
            <a:solidFill>
              <a:schemeClr val="bg2"/>
            </a:solidFill>
            <a:prstDash val="solid"/>
          </a:ln>
        </p:spPr>
      </p:sp>
      <p:sp>
        <p:nvSpPr>
          <p:cNvPr id="7" name="Text 5"/>
          <p:cNvSpPr txBox="1"/>
          <p:nvPr/>
        </p:nvSpPr>
        <p:spPr>
          <a:xfrm>
            <a:off x="6583680" y="1691640"/>
            <a:ext cx="4709160" cy="457200"/>
          </a:xfrm>
          <a:prstGeom prst="rect">
            <a:avLst/>
          </a:prstGeom>
          <a:noFill/>
          <a:ln/>
        </p:spPr>
        <p:txBody>
          <a:bodyPr wrap="square" lIns="0" tIns="0" rIns="0" bIns="0" rtlCol="0" anchor="ctr"/>
          <a:lstStyle/>
          <a:p>
            <a:pPr indent="0" marL="0">
              <a:buNone/>
            </a:pPr>
            <a:r>
              <a:rPr lang="en-US" sz="1800" b="1" dirty="0">
                <a:solidFill>
                  <a:schemeClr val="tx2"/>
                </a:solidFill>
              </a:rPr>
              <a:t>Rule 2</a:t>
            </a:r>
            <a:endParaRPr lang="en-US" sz="1800" dirty="0"/>
          </a:p>
        </p:txBody>
      </p:sp>
      <p:sp>
        <p:nvSpPr>
          <p:cNvPr id="8" name="Text 6"/>
          <p:cNvSpPr txBox="1"/>
          <p:nvPr/>
        </p:nvSpPr>
        <p:spPr>
          <a:xfrm>
            <a:off x="6583680" y="2240280"/>
            <a:ext cx="4709160" cy="2194560"/>
          </a:xfrm>
          <a:prstGeom prst="rect">
            <a:avLst/>
          </a:prstGeom>
          <a:noFill/>
          <a:ln/>
        </p:spPr>
        <p:txBody>
          <a:bodyPr wrap="square" lIns="0" tIns="0" rIns="0" bIns="0" rtlCol="0" anchor="t"/>
          <a:lstStyle/>
          <a:p>
            <a:pPr indent="0" marL="0">
              <a:buNone/>
            </a:pPr>
            <a:r>
              <a:rPr lang="en-US" sz="2600" b="1" dirty="0">
                <a:solidFill>
                  <a:schemeClr val="tx1"/>
                </a:solidFill>
              </a:rPr>
              <a:t>One part moves on its own: eyes blink, a hat flies up late, an antenna wobbles.</a:t>
            </a:r>
            <a:endParaRPr lang="en-US" sz="2600" dirty="0"/>
          </a:p>
        </p:txBody>
      </p:sp>
      <p:sp>
        <p:nvSpPr>
          <p:cNvPr id="9" name="Caption"/>
          <p:cNvSpPr txBox="1"/>
          <p:nvPr/>
        </p:nvSpPr>
        <p:spPr>
          <a:xfrm>
            <a:off x="548640" y="4983480"/>
            <a:ext cx="11064240" cy="640080"/>
          </a:xfrm>
          <a:prstGeom prst="rect">
            <a:avLst/>
          </a:prstGeom>
          <a:noFill/>
          <a:ln/>
        </p:spPr>
        <p:txBody>
          <a:bodyPr wrap="square" lIns="0" tIns="0" rIns="0" bIns="0" rtlCol="0" anchor="ctr"/>
          <a:lstStyle/>
          <a:p>
            <a:pPr indent="0" marL="0">
              <a:buNone/>
            </a:pPr>
            <a:r>
              <a:rPr lang="en-US" sz="1800" dirty="0">
                <a:solidFill>
                  <a:schemeClr val="tx1"/>
                </a:solidFill>
              </a:rPr>
              <a:t>Sketch the moving part in the worksheet boxes before you draw it.</a:t>
            </a:r>
            <a:endParaRPr lang="en-US" sz="1800" dirty="0"/>
          </a:p>
        </p:txBody>
      </p:sp>
      <p:sp>
        <p:nvSpPr>
          <p:cNvPr id="25" name="Slide Number Placeholder 0"/>
          <p:cNvSpPr>
            <a:spLocks noGrp="1"/>
          </p:cNvSpPr>
          <p:nvPr>
            <p:ph type="sldNum" sz="quarter" idx="4294967295"/>
          </p:nvPr>
        </p:nvSpPr>
        <p:spPr>
          <a:xfrm>
            <a:off x="11155680" y="6355080"/>
            <a:ext cx="548640" cy="274320"/>
          </a:xfrm>
          <a:prstGeom prst="rect">
            <a:avLst/>
          </a:prstGeom>
          <a:extLst>
            <a:ext uri="{C572A759-6A51-4108-AA02-DFA0A04FC94B}">
              <ma14:wrappingTextBoxFlag xmlns:ma14="http://schemas.microsoft.com/office/mac/drawingml/2011/main" val="0"/>
            </a:ext>
          </a:extLst>
        </p:spPr>
        <p:txBody>
          <a:bodyPr/>
          <a:lstStyle>
            <a:lvl1pPr>
              <a:defRPr sz="1000">
                <a:solidFill>
                  <a:schemeClr val="tx1"/>
                </a:solidFill>
              </a:defRPr>
            </a:lvl1pPr>
          </a:lstStyle>
          <a:p>
            <a:pPr algn="r"/>
            <a:fld id="{F7021451-1387-4CA6-816F-3879F97B5CBC}" type="slidenum">
              <a:rPr b="0" lang="en-US"/>
              <a:t>12</a:t>
            </a:fld>
            <a:endParaRPr lang="en-US"/>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name="Slide 13">
    <p:spTree>
      <p:nvGrpSpPr>
        <p:cNvPr id="1" name=""/>
        <p:cNvGrpSpPr/>
        <p:nvPr/>
      </p:nvGrpSpPr>
      <p:grpSpPr>
        <a:xfrm>
          <a:off x="0" y="0"/>
          <a:ext cx="0" cy="0"/>
          <a:chOff x="0" y="0"/>
          <a:chExt cx="0" cy="0"/>
        </a:xfrm>
      </p:grpSpPr>
      <p:sp>
        <p:nvSpPr>
          <p:cNvPr id="2" name="Title"/>
          <p:cNvSpPr txBox="1"/>
          <p:nvPr/>
        </p:nvSpPr>
        <p:spPr>
          <a:xfrm>
            <a:off x="548640" y="411480"/>
            <a:ext cx="11064240" cy="822960"/>
          </a:xfrm>
          <a:prstGeom prst="rect">
            <a:avLst/>
          </a:prstGeom>
          <a:noFill/>
          <a:ln/>
        </p:spPr>
        <p:txBody>
          <a:bodyPr wrap="square" lIns="0" tIns="0" rIns="0" bIns="0" rtlCol="0" anchor="ctr"/>
          <a:lstStyle/>
          <a:p>
            <a:pPr indent="0" marL="0">
              <a:buNone/>
            </a:pPr>
            <a:r>
              <a:rPr lang="en-US" sz="3600" b="1" dirty="0">
                <a:solidFill>
                  <a:schemeClr val="tx1"/>
                </a:solidFill>
              </a:rPr>
              <a:t>Showcase</a:t>
            </a:r>
            <a:endParaRPr lang="en-US" sz="3600" dirty="0"/>
          </a:p>
        </p:txBody>
      </p:sp>
      <p:sp>
        <p:nvSpPr>
          <p:cNvPr id="3" name="Question"/>
          <p:cNvSpPr txBox="1"/>
          <p:nvPr/>
        </p:nvSpPr>
        <p:spPr>
          <a:xfrm>
            <a:off x="548640" y="1554480"/>
            <a:ext cx="6035040" cy="3291840"/>
          </a:xfrm>
          <a:prstGeom prst="rect">
            <a:avLst/>
          </a:prstGeom>
          <a:noFill/>
          <a:ln/>
        </p:spPr>
        <p:txBody>
          <a:bodyPr wrap="square" lIns="0" tIns="0" rIns="0" bIns="0" rtlCol="0" anchor="ctr"/>
          <a:lstStyle/>
          <a:p>
            <a:pPr indent="0" marL="0">
              <a:buNone/>
            </a:pPr>
            <a:r>
              <a:rPr lang="en-US" sz="4000" b="1" dirty="0">
                <a:solidFill>
                  <a:schemeClr val="tx1"/>
                </a:solidFill>
              </a:rPr>
              <a:t>Which part of your blob moves on its own?</a:t>
            </a:r>
            <a:endParaRPr lang="en-US" sz="4000" dirty="0"/>
          </a:p>
        </p:txBody>
      </p:sp>
      <p:sp>
        <p:nvSpPr>
          <p:cNvPr id="4" name="Shape 2"/>
          <p:cNvSpPr/>
          <p:nvPr/>
        </p:nvSpPr>
        <p:spPr>
          <a:xfrm>
            <a:off x="6949440" y="1371600"/>
            <a:ext cx="4663440" cy="4206240"/>
          </a:xfrm>
          <a:prstGeom prst="roundRect">
            <a:avLst>
              <a:gd name="adj" fmla="val 4348"/>
            </a:avLst>
          </a:prstGeom>
          <a:solidFill>
            <a:schemeClr val="bg2"/>
          </a:solidFill>
          <a:ln w="12700">
            <a:solidFill>
              <a:schemeClr val="bg2"/>
            </a:solidFill>
            <a:prstDash val="solid"/>
          </a:ln>
        </p:spPr>
      </p:sp>
      <p:pic>
        <p:nvPicPr>
          <p:cNvPr id="5" name="Showcase picture" descr="Showcase picture">    </p:cNvPr>
          <p:cNvPicPr>
            <a:picLocks noChangeAspect="1"/>
          </p:cNvPicPr>
          <p:nvPr/>
        </p:nvPicPr>
        <p:blipFill>
          <a:blip r:embed="rId1"/>
          <a:stretch>
            <a:fillRect/>
          </a:stretch>
        </p:blipFill>
        <p:spPr>
          <a:xfrm>
            <a:off x="7223760" y="3041583"/>
            <a:ext cx="4114800" cy="866274"/>
          </a:xfrm>
          <a:prstGeom prst="rect">
            <a:avLst/>
          </a:prstGeom>
        </p:spPr>
      </p:pic>
      <p:sp>
        <p:nvSpPr>
          <p:cNvPr id="25" name="Slide Number Placeholder 0"/>
          <p:cNvSpPr>
            <a:spLocks noGrp="1"/>
          </p:cNvSpPr>
          <p:nvPr>
            <p:ph type="sldNum" sz="quarter" idx="4294967295"/>
          </p:nvPr>
        </p:nvSpPr>
        <p:spPr>
          <a:xfrm>
            <a:off x="11155680" y="6355080"/>
            <a:ext cx="548640" cy="274320"/>
          </a:xfrm>
          <a:prstGeom prst="rect">
            <a:avLst/>
          </a:prstGeom>
          <a:extLst>
            <a:ext uri="{C572A759-6A51-4108-AA02-DFA0A04FC94B}">
              <ma14:wrappingTextBoxFlag xmlns:ma14="http://schemas.microsoft.com/office/mac/drawingml/2011/main" val="0"/>
            </a:ext>
          </a:extLst>
        </p:spPr>
        <p:txBody>
          <a:bodyPr/>
          <a:lstStyle>
            <a:lvl1pPr>
              <a:defRPr sz="1000">
                <a:solidFill>
                  <a:schemeClr val="tx1"/>
                </a:solidFill>
              </a:defRPr>
            </a:lvl1pPr>
          </a:lstStyle>
          <a:p>
            <a:pPr algn="r"/>
            <a:fld id="{F7021451-1387-4CA6-816F-3879F97B5CBC}" type="slidenum">
              <a:rPr b="0" lang="en-US"/>
              <a:t>13</a:t>
            </a:fld>
            <a:endParaRPr lang="en-US"/>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name="Slide 14">
    <p:spTree>
      <p:nvGrpSpPr>
        <p:cNvPr id="1" name=""/>
        <p:cNvGrpSpPr/>
        <p:nvPr/>
      </p:nvGrpSpPr>
      <p:grpSpPr>
        <a:xfrm>
          <a:off x="0" y="0"/>
          <a:ext cx="0" cy="0"/>
          <a:chOff x="0" y="0"/>
          <a:chExt cx="0" cy="0"/>
        </a:xfrm>
      </p:grpSpPr>
      <p:sp>
        <p:nvSpPr>
          <p:cNvPr id="2" name="Title"/>
          <p:cNvSpPr txBox="1"/>
          <p:nvPr/>
        </p:nvSpPr>
        <p:spPr>
          <a:xfrm>
            <a:off x="548640" y="1188720"/>
            <a:ext cx="10972800" cy="914400"/>
          </a:xfrm>
          <a:prstGeom prst="rect">
            <a:avLst/>
          </a:prstGeom>
          <a:noFill/>
          <a:ln/>
        </p:spPr>
        <p:txBody>
          <a:bodyPr wrap="square" lIns="0" tIns="0" rIns="0" bIns="0" rtlCol="0" anchor="ctr"/>
          <a:lstStyle/>
          <a:p>
            <a:pPr indent="0" marL="0">
              <a:buNone/>
            </a:pPr>
            <a:r>
              <a:rPr lang="en-US" sz="4400" b="1" dirty="0">
                <a:solidFill>
                  <a:schemeClr val="bg1"/>
                </a:solidFill>
              </a:rPr>
              <a:t>Exit ticket</a:t>
            </a:r>
            <a:endParaRPr lang="en-US" sz="4400" dirty="0"/>
          </a:p>
        </p:txBody>
      </p:sp>
      <p:sp>
        <p:nvSpPr>
          <p:cNvPr id="3" name="Text 1"/>
          <p:cNvSpPr txBox="1"/>
          <p:nvPr/>
        </p:nvSpPr>
        <p:spPr>
          <a:xfrm>
            <a:off x="548640" y="2194560"/>
            <a:ext cx="10972800" cy="731520"/>
          </a:xfrm>
          <a:prstGeom prst="rect">
            <a:avLst/>
          </a:prstGeom>
          <a:noFill/>
          <a:ln/>
        </p:spPr>
        <p:txBody>
          <a:bodyPr wrap="square" lIns="0" tIns="0" rIns="0" bIns="0" rtlCol="0" anchor="ctr"/>
          <a:lstStyle/>
          <a:p>
            <a:pPr indent="0" marL="0">
              <a:buNone/>
            </a:pPr>
            <a:r>
              <a:rPr lang="en-US" sz="2400" dirty="0">
                <a:solidFill>
                  <a:schemeClr val="bg1"/>
                </a:solidFill>
              </a:rPr>
              <a:t>Answer your exit ticket on your own.</a:t>
            </a:r>
            <a:endParaRPr lang="en-US" sz="2400" dirty="0"/>
          </a:p>
        </p:txBody>
      </p:sp>
      <p:sp>
        <p:nvSpPr>
          <p:cNvPr id="4" name="Text 2"/>
          <p:cNvSpPr txBox="1"/>
          <p:nvPr/>
        </p:nvSpPr>
        <p:spPr>
          <a:xfrm>
            <a:off x="548640" y="3474720"/>
            <a:ext cx="10972800" cy="1645920"/>
          </a:xfrm>
          <a:prstGeom prst="rect">
            <a:avLst/>
          </a:prstGeom>
          <a:noFill/>
          <a:ln/>
        </p:spPr>
        <p:txBody>
          <a:bodyPr wrap="square" lIns="0" tIns="0" rIns="0" bIns="0" rtlCol="0" anchor="t"/>
          <a:lstStyle/>
          <a:p>
            <a:pPr indent="0" marL="0">
              <a:buNone/>
            </a:pPr>
            <a:r>
              <a:rPr lang="en-US" sz="1800" b="1" dirty="0">
                <a:solidFill>
                  <a:schemeClr val="accent1"/>
                </a:solidFill>
              </a:rPr>
              <a:t>Back to our question</a:t>
            </a:r>
            <a:endParaRPr lang="en-US" sz="1800" dirty="0"/>
          </a:p>
          <a:p>
            <a:pPr indent="0" marL="0">
              <a:buNone/>
            </a:pPr>
            <a:r>
              <a:rPr lang="en-US" sz="2800" b="1" dirty="0">
                <a:solidFill>
                  <a:schemeClr val="bg1"/>
                </a:solidFill>
              </a:rPr>
              <a:t>How can a few still pictures look like they are moving?</a:t>
            </a:r>
            <a:endParaRPr lang="en-US" sz="1800" dirty="0"/>
          </a:p>
        </p:txBody>
      </p:sp>
    </p:spTree>
  </p:cSld>
  <p:clrMapOvr>
    <a:masterClrMapping/>
  </p:clrMapOvr>
</p:sld>
</file>

<file path=ppt/theme/theme1.xml><?xml version="1.0" encoding="utf-8"?>
<a:theme xmlns:a="http://schemas.openxmlformats.org/drawingml/2006/main" name="Office Theme">
  <a:themeElements>
    <a:clrScheme name="Lesson plan">
      <a:dk1>
        <a:srgbClr val="24323F"/>
      </a:dk1>
      <a:lt1>
        <a:srgbClr val="FFFFFF"/>
      </a:lt1>
      <a:dk2>
        <a:srgbClr val="3A9B55"/>
      </a:dk2>
      <a:lt2>
        <a:srgbClr val="EEF6EF"/>
      </a:lt2>
      <a:accent1>
        <a:srgbClr val="5CCF6B"/>
      </a:accent1>
      <a:accent2>
        <a:srgbClr val="3A9B55"/>
      </a:accent2>
      <a:accent3>
        <a:srgbClr val="D9465A"/>
      </a:accent3>
      <a:accent4>
        <a:srgbClr val="F2B84B"/>
      </a:accent4>
      <a:accent5>
        <a:srgbClr val="4A90D9"/>
      </a:accent5>
      <a:accent6>
        <a:srgbClr val="8A5CC7"/>
      </a:accent6>
      <a:hlink>
        <a:srgbClr val="1A73E8"/>
      </a:hlink>
      <a:folHlink>
        <a:srgbClr val="6B4FA1"/>
      </a:folHlink>
    </a:clrScheme>
    <a:fontScheme name="Office">
      <a:majorFont>
        <a:latin typeface="Arial"/>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rial"/>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0</TotalTime>
  <Words>0</Words>
  <Application>Microsoft Office PowerPoint</Application>
  <PresentationFormat>On-screen Show (16:9)</PresentationFormat>
  <Paragraphs>0</Paragraphs>
  <Slides>14</Slides>
  <Notes>14</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14</vt:i4>
      </vt:variant>
    </vt:vector>
  </HeadingPairs>
  <TitlesOfParts>
    <vt:vector size="17" baseType="lpstr">
      <vt:lpstr>Arial</vt:lpstr>
      <vt:lpstr>Calibri</vt:lpstr>
      <vt:lpstr>Office Theme</vt:lpstr>
      <vt:lpstr>Slide 1</vt:lpstr>
      <vt:lpstr>Slide 2</vt:lpstr>
      <vt:lpstr>Slide 3</vt:lpstr>
      <vt:lpstr>Slide 4</vt:lpstr>
      <vt:lpstr>Slide 5</vt:lpstr>
      <vt:lpstr>Slide 6</vt:lpstr>
      <vt:lpstr>Slide 7</vt:lpstr>
      <vt:lpstr>Slide 8</vt:lpstr>
      <vt:lpstr>Slide 9</vt:lpstr>
      <vt:lpstr>Slide 10</vt:lpstr>
      <vt:lpstr>Slide 11</vt:lpstr>
      <vt:lpstr>Slide 12</vt:lpstr>
      <vt:lpstr>Slide 13</vt:lpstr>
      <vt:lpstr>Slide 14</vt:lpstr>
    </vt:vector>
  </TitlesOfParts>
  <Company>mytekDev</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Pixel Art Animation: Make a Blob Bounce</dc:title>
  <dc:subject>PptxGenJS Presentation</dc:subject>
  <dc:creator>mytekDev</dc:creator>
  <cp:lastModifiedBy>mytekDev</cp:lastModifiedBy>
  <cp:revision>1</cp:revision>
  <dcterms:created xsi:type="dcterms:W3CDTF">2026-10-03T20:52:48Z</dcterms:created>
  <dcterms:modified xsi:type="dcterms:W3CDTF">2026-10-03T20:52:48Z</dcterms:modified>
</cp:coreProperties>
</file>