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dc4201de-3048-a34f-64b6-230421f617c3}">
          <p14:sldIdLst>
            <p14:sldId id="256"/>
            <p14:sldId id="257"/>
            <p14:sldId id="258"/>
          </p14:sldIdLst>
        </p14:section>
        <p14:section name="Warm-up" id="{896357c6-132b-5973-ca95-d23b1d4394c9}">
          <p14:sldIdLst>
            <p14:sldId id="259"/>
          </p14:sldIdLst>
        </p14:section>
        <p14:section name="Direct instruction (I do)" id="{fa9e6ae3-574a-5aef-22dd-bdd628957ec8}">
          <p14:sldIdLst>
            <p14:sldId id="260"/>
            <p14:sldId id="261"/>
            <p14:sldId id="262"/>
          </p14:sldIdLst>
        </p14:section>
        <p14:section name="Guided practice (We do)" id="{3231560b-2916-c049-9b74-492e7ff2bb0a}">
          <p14:sldIdLst>
            <p14:sldId id="263"/>
            <p14:sldId id="264"/>
          </p14:sldIdLst>
        </p14:section>
        <p14:section name="Independent practice (You do)" id="{95b5595d-9913-0cfd-8789-188d26532153}">
          <p14:sldIdLst>
            <p14:sldId id="265"/>
          </p14:sldIdLst>
        </p14:section>
        <p14:section name="Closure" id="{06c7d495-34a4-1c12-c767-4a0e16590eda}">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run a simulated robot that follows a black line using one light sensor. They watch the sensor read about 16 over the line and about 100 over the white mat, and find the program's rule: below 58, turn one way; otherwise, turn the other way, checked over and over. They predict what a gentler turn will do, see the robot run off the mat at the first curve, and then test other turn values as a class. By the end, they can explain how one sensor and one cut-off number keep a robot on a line it cannot see ahead 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The app opens on the Simulator with the robot at the bottom of a long white mat and a curvy black line. A short guide runs along the bottom: tell students to do its first step only, which is to press Run (the play button) and watch, then wait. The robot follows the line to the far end of the mat and stops. Ask: "This robot cannot see the line ahead of it. How does it stay on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17. On the projector, press reset (the circle arrow next to Run), open the sensor readings with the sensors button at the top right (it looks like a page of lines, just left of the camera button), and press Run. Point to Intensity (%) under in1: Color Sensor: it drops to the teens over the black line and rises to about 100 over the white mat. Show the What the sensor reads slide and the vocabulary. Then open Blocks and read the program from the top: set turn to 40; repeat while gps y is less than 90 (near the far end of the mat); inside it, if color_sensor reflected light intensity is less than 58, move steering with direction turn and speed 20, else the same block with minus turn; then sleep for 10 milliseconds. Say: the robot has one sensor, so it only ever knows dark or light. Over dark it turns one way and over light the other, so it zigzags along the edge of the line, checking many times a second.
It's working when: The readings list shows every sensor on the robot. The one for this lesson is in1: Color Sensor, row Intensity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17 to 25. Together: in Blocks, change set turn to 40 to 10. Before anyone presses Run, students write a prediction in the table. Then go back to the Simulator, press reset, then Run. The robot runs off the mat at the first curve: its swings are too gentle to follow the bend. Show the One number, two robots slide. Set turn back to 40. Before moving on, check that every table has a prediction and a result for this row.
Watch for: Run and reset are on the Simulator tab only. Run starts from wherever the robot is now, so a robot that was not reset starts at the far end or off the mat, and the result makes no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25 to 38. Give each pair two turn values from the class table (20, 30, 50, 60, 70, 80), so every value is tested by at least two pairs on different computers. For each value they predict, reset and Run, and record one of three results: reached the end, left the line and came back, or ran off the mat. Each run goes on until the robot stops at the far end or leaves the mat, which can take about two minutes. As pairs finish, they add tally marks to the board. Walk the room and ask the questions under What to look for. When the table is full, ask: which value would you choose, and what is your evidence?
Watch for: In our tests, each value in the table gave the same result on fast and slow computers, though the times differed. Turn 40 reaches the end, but at some curves it circles off the line before finding it again, so it belongs under Left the line and came back. Turn 30 circles off the line and back for a minute or more before it runs off the mat, so it belongs under Ran off the mat; a pair that stops watching early records it as came back. Turn 80 stays on the line but crawls, and takes about two minutes to reach the end. If two pairs report different results for the same value, first check that both pressed reset before Run, then treat the split as data for the closing question, not as a mistake.
Watch for: A student who edits the Python tab gets a warning, and from then on Run uses the Python and ignores the blocks. Keep changes in Blocks.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Show the last slide and ask: "Turn 10 ran off the mat and turn 40 reached the end. Why does a harder turn help on a curve?" (The robot cannot see the curve coming. It only finds out it has left the line when the sensor reads light, and each correction has to swing it back before it drives off. A gentle turn swings back too slowly to keep up with the bend. If any pairs reported different results for the same value, ask what they would check first: was the robot reset, and were the blocks changed?)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Robotics: Follow a Line with One Sensor</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Robotics: Follow a Line with One Sensor</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5-8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766560" y="3429000"/>
            <a:ext cx="4389120"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can a robot with one sensor stay on a line it cannot see ahead of?</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how a light sensor and a cut-off number let the robot tell the black line from the white mat.</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read an if-else inside a loop and say what the robot does over dark and over light.</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predict how a changed turn value will change the drive, then test it and record what happened.</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use the class's test results to choose a turn value and explain why a turn that is too gentle cannot follow a curve.</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This robot cannot see the line ahead of it. How does it stay on the line?</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188845"/>
            <a:ext cx="4114800" cy="2571750"/>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sensor</a:t>
            </a:r>
            <a:endParaRPr lang="en-US" sz="1800" dirty="0"/>
          </a:p>
          <a:p>
            <a:pPr indent="0" marL="0">
              <a:spcAft>
                <a:spcPts val="400"/>
              </a:spcAft>
              <a:buNone/>
            </a:pPr>
            <a:r>
              <a:rPr lang="en-US" sz="1400" dirty="0">
                <a:solidFill>
                  <a:schemeClr val="tx1"/>
                </a:solidFill>
              </a:rPr>
              <a:t>A part that measures something about the world. This robot's light sensor points down and measures how much light the mat reflects.</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intensity</a:t>
            </a:r>
            <a:endParaRPr lang="en-US" sz="1800" dirty="0"/>
          </a:p>
          <a:p>
            <a:pPr indent="0" marL="0">
              <a:spcAft>
                <a:spcPts val="400"/>
              </a:spcAft>
              <a:buNone/>
            </a:pPr>
            <a:r>
              <a:rPr lang="en-US" sz="1400" dirty="0">
                <a:solidFill>
                  <a:schemeClr val="tx1"/>
                </a:solidFill>
              </a:rPr>
              <a:t>How much light comes back to the sensor, from 0 to 100. Black reflects little, white reflects a lot.</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threshold</a:t>
            </a:r>
            <a:endParaRPr lang="en-US" sz="1800" dirty="0"/>
          </a:p>
          <a:p>
            <a:pPr indent="0" marL="0">
              <a:spcAft>
                <a:spcPts val="400"/>
              </a:spcAft>
              <a:buNone/>
            </a:pPr>
            <a:r>
              <a:rPr lang="en-US" sz="1400" dirty="0">
                <a:solidFill>
                  <a:schemeClr val="tx1"/>
                </a:solidFill>
              </a:rPr>
              <a:t>A cut-off number. Readings below it count as the line, and readings above it count as the mat.</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condition</a:t>
            </a:r>
            <a:endParaRPr lang="en-US" sz="1800" dirty="0"/>
          </a:p>
          <a:p>
            <a:pPr indent="0" marL="0">
              <a:spcAft>
                <a:spcPts val="400"/>
              </a:spcAft>
              <a:buNone/>
            </a:pPr>
            <a:r>
              <a:rPr lang="en-US" sz="1400" dirty="0">
                <a:solidFill>
                  <a:schemeClr val="tx1"/>
                </a:solidFill>
              </a:rPr>
              <a:t>A question the program asks that is true or false, like: is the reading less than 58?</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loop</a:t>
            </a:r>
            <a:endParaRPr lang="en-US" sz="1800" dirty="0"/>
          </a:p>
          <a:p>
            <a:pPr indent="0" marL="0">
              <a:spcAft>
                <a:spcPts val="400"/>
              </a:spcAft>
              <a:buNone/>
            </a:pPr>
            <a:r>
              <a:rPr lang="en-US" sz="1400" dirty="0">
                <a:solidFill>
                  <a:schemeClr val="tx1"/>
                </a:solidFill>
              </a:rPr>
              <a:t>Part of a program that repeats. This one repeats while the robot's GPS y is less than 90, which is near the far end of the mat.</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variable</a:t>
            </a:r>
            <a:endParaRPr lang="en-US" sz="1800" dirty="0"/>
          </a:p>
          <a:p>
            <a:pPr indent="0" marL="0">
              <a:spcAft>
                <a:spcPts val="400"/>
              </a:spcAft>
              <a:buNone/>
            </a:pPr>
            <a:r>
              <a:rPr lang="en-US" sz="1400" dirty="0">
                <a:solidFill>
                  <a:schemeClr val="tx1"/>
                </a:solidFill>
              </a:rPr>
              <a:t>A named value the program can use in more than one place. Here, turn sets how hard the robot steers.</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test</a:t>
            </a:r>
            <a:endParaRPr lang="en-US" sz="1800" dirty="0"/>
          </a:p>
          <a:p>
            <a:pPr indent="0" marL="0">
              <a:spcAft>
                <a:spcPts val="400"/>
              </a:spcAft>
              <a:buNone/>
            </a:pPr>
            <a:r>
              <a:rPr lang="en-US" sz="1400" dirty="0">
                <a:solidFill>
                  <a:schemeClr val="tx1"/>
                </a:solidFill>
              </a:rPr>
              <a:t>Running the program on purpose to find out what it does, and writing down the result.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What the sensor reads</a:t>
            </a:r>
            <a:endParaRPr lang="en-US" sz="3600" dirty="0"/>
          </a:p>
        </p:txBody>
      </p:sp>
      <p:sp>
        <p:nvSpPr>
          <p:cNvPr id="3" name="Shape 1"/>
          <p:cNvSpPr/>
          <p:nvPr/>
        </p:nvSpPr>
        <p:spPr>
          <a:xfrm>
            <a:off x="548640" y="1463040"/>
            <a:ext cx="3444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16</a:t>
            </a:r>
            <a:endParaRPr lang="en-US" sz="6600" dirty="0"/>
          </a:p>
        </p:txBody>
      </p:sp>
      <p:sp>
        <p:nvSpPr>
          <p:cNvPr id="5" name="Text 3"/>
          <p:cNvSpPr txBox="1"/>
          <p:nvPr/>
        </p:nvSpPr>
        <p:spPr>
          <a:xfrm>
            <a:off x="82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over the black line</a:t>
            </a:r>
            <a:endParaRPr lang="en-US" sz="1800" dirty="0"/>
          </a:p>
        </p:txBody>
      </p:sp>
      <p:sp>
        <p:nvSpPr>
          <p:cNvPr id="6" name="Shape 4"/>
          <p:cNvSpPr/>
          <p:nvPr/>
        </p:nvSpPr>
        <p:spPr>
          <a:xfrm>
            <a:off x="4358640" y="1463040"/>
            <a:ext cx="3444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463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100</a:t>
            </a:r>
            <a:endParaRPr lang="en-US" sz="6600" dirty="0"/>
          </a:p>
        </p:txBody>
      </p:sp>
      <p:sp>
        <p:nvSpPr>
          <p:cNvPr id="8" name="Text 6"/>
          <p:cNvSpPr txBox="1"/>
          <p:nvPr/>
        </p:nvSpPr>
        <p:spPr>
          <a:xfrm>
            <a:off x="463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over the white mat</a:t>
            </a:r>
            <a:endParaRPr lang="en-US" sz="1800" dirty="0"/>
          </a:p>
        </p:txBody>
      </p:sp>
      <p:sp>
        <p:nvSpPr>
          <p:cNvPr id="9" name="Shape 7"/>
          <p:cNvSpPr/>
          <p:nvPr/>
        </p:nvSpPr>
        <p:spPr>
          <a:xfrm>
            <a:off x="8168640" y="1463040"/>
            <a:ext cx="3444240" cy="3108960"/>
          </a:xfrm>
          <a:prstGeom prst="roundRect">
            <a:avLst>
              <a:gd name="adj" fmla="val 4412"/>
            </a:avLst>
          </a:prstGeom>
          <a:solidFill>
            <a:schemeClr val="bg2"/>
          </a:solidFill>
          <a:ln w="12700">
            <a:solidFill>
              <a:schemeClr val="bg2"/>
            </a:solidFill>
            <a:prstDash val="solid"/>
          </a:ln>
        </p:spPr>
      </p:sp>
      <p:sp>
        <p:nvSpPr>
          <p:cNvPr id="10" name="Text 8"/>
          <p:cNvSpPr txBox="1"/>
          <p:nvPr/>
        </p:nvSpPr>
        <p:spPr>
          <a:xfrm>
            <a:off x="844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58</a:t>
            </a:r>
            <a:endParaRPr lang="en-US" sz="6600" dirty="0"/>
          </a:p>
        </p:txBody>
      </p:sp>
      <p:sp>
        <p:nvSpPr>
          <p:cNvPr id="11" name="Text 9"/>
          <p:cNvSpPr txBox="1"/>
          <p:nvPr/>
        </p:nvSpPr>
        <p:spPr>
          <a:xfrm>
            <a:off x="844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the cut-off in the program</a:t>
            </a:r>
            <a:endParaRPr lang="en-US" sz="1800" dirty="0"/>
          </a:p>
        </p:txBody>
      </p:sp>
      <p:sp>
        <p:nvSpPr>
          <p:cNvPr id="12"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Below 58 counts as the line. Above 58 counts as the mat.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program's rule</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If the reading is below 58, steer one way by turn.</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Otherwise, steer the other way by turn.</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Sleep for 10 milliseconds, then check again, until GPS y reaches 90.</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It never drives straight. It keeps crossing the edge of the line and correcting.</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predict, then test</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Open Blocks. Find set turn to 40.</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Change 40 to 10.</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what you think the robot will do.</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Go to Simulator, press reset (the circle arrow), then Run.</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mytekdev.com/try/robotics?lesson=follow-a-line-with-one-sensor</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One number, two robots</a:t>
            </a:r>
            <a:endParaRPr lang="en-US" sz="3600" dirty="0"/>
          </a:p>
        </p:txBody>
      </p:sp>
      <p:pic>
        <p:nvPicPr>
          <p:cNvPr id="3" name="One number, two robots" descr="One number, two robots">    </p:cNvPr>
          <p:cNvPicPr>
            <a:picLocks noChangeAspect="1"/>
          </p:cNvPicPr>
          <p:nvPr/>
        </p:nvPicPr>
        <p:blipFill>
          <a:blip r:embed="rId1"/>
          <a:stretch>
            <a:fillRect/>
          </a:stretch>
        </p:blipFill>
        <p:spPr>
          <a:xfrm>
            <a:off x="2722659" y="1417320"/>
            <a:ext cx="6716202"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At 40 the robot reaches the end, though at some curves it swings off the line, circles, and finds it again. At 10 the swings are too gentle, and it runs off the mat at the first curve.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Test it as a class</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Test your two turn values. Predict before each Run.</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Record: reached the end, came back to the line, or ran off.</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Add your results to the class table.</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Reset before every Run. Run starts from wherever the robot is now.</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Read the data</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Turn 10 ran off the mat and turn 40 reached the end. Why does a harder turn help on a curve?</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Read the data picture" descr="Read the data picture">    </p:cNvPr>
          <p:cNvPicPr>
            <a:picLocks noChangeAspect="1"/>
          </p:cNvPicPr>
          <p:nvPr/>
        </p:nvPicPr>
        <p:blipFill>
          <a:blip r:embed="rId1"/>
          <a:stretch>
            <a:fillRect/>
          </a:stretch>
        </p:blipFill>
        <p:spPr>
          <a:xfrm>
            <a:off x="7223760" y="2494329"/>
            <a:ext cx="4114800" cy="1960782"/>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can a robot with one sensor stay on a line it cannot see ahead of?</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The light sensor reads 20. Where is it most likely to be?</a:t>
            </a:r>
            <a:endParaRPr lang="en-US" sz="2000" dirty="0"/>
          </a:p>
          <a:p>
            <a:pPr indent="0" marL="0">
              <a:buNone/>
            </a:pPr>
            <a:r>
              <a:rPr lang="en-US" sz="1800" dirty="0">
                <a:solidFill>
                  <a:schemeClr val="tx1"/>
                </a:solidFill>
              </a:rPr>
              <a:t>    A.  over the black line</a:t>
            </a:r>
            <a:endParaRPr lang="en-US" sz="2000" dirty="0"/>
          </a:p>
          <a:p>
            <a:pPr indent="0" marL="0">
              <a:buNone/>
            </a:pPr>
            <a:r>
              <a:rPr lang="en-US" sz="1800" dirty="0">
                <a:solidFill>
                  <a:schemeClr val="tx1"/>
                </a:solidFill>
              </a:rPr>
              <a:t>    B.  over the white mat</a:t>
            </a:r>
            <a:endParaRPr lang="en-US" sz="2000" dirty="0"/>
          </a:p>
          <a:p>
            <a:pPr indent="0" marL="0">
              <a:buNone/>
            </a:pPr>
            <a:r>
              <a:rPr lang="en-US" sz="1800" dirty="0">
                <a:solidFill>
                  <a:schemeClr val="tx1"/>
                </a:solidFill>
              </a:rPr>
              <a:t>    C.  you cannot tell</a:t>
            </a:r>
            <a:endParaRPr lang="en-US" sz="2000" dirty="0"/>
          </a:p>
          <a:p>
            <a:pPr indent="0" marL="0">
              <a:spcBef>
                <a:spcPts val="1400"/>
              </a:spcBef>
              <a:buNone/>
            </a:pPr>
            <a:r>
              <a:rPr lang="en-US" sz="2000" b="1" dirty="0">
                <a:solidFill>
                  <a:schemeClr val="tx1"/>
                </a:solidFill>
              </a:rPr>
              <a:t>2. The program says: if intensity is less than 58, steer one way, else steer the other way. Why does the robot zigzag instead of driving straight?</a:t>
            </a:r>
            <a:endParaRPr lang="en-US" sz="2000" dirty="0"/>
          </a:p>
          <a:p>
            <a:pPr indent="0" marL="0">
              <a:buNone/>
            </a:pPr>
            <a:r>
              <a:rPr lang="en-US" sz="1800" dirty="0">
                <a:solidFill>
                  <a:schemeClr val="tx1"/>
                </a:solidFill>
              </a:rPr>
              <a:t>    A.  the line is crooked</a:t>
            </a:r>
            <a:endParaRPr lang="en-US" sz="2000" dirty="0"/>
          </a:p>
          <a:p>
            <a:pPr indent="0" marL="0">
              <a:buNone/>
            </a:pPr>
            <a:r>
              <a:rPr lang="en-US" sz="1800" dirty="0">
                <a:solidFill>
                  <a:schemeClr val="tx1"/>
                </a:solidFill>
              </a:rPr>
              <a:t>    B.  it only knows dark or light, so it keeps turning back across the edge</a:t>
            </a:r>
            <a:endParaRPr lang="en-US" sz="2000" dirty="0"/>
          </a:p>
          <a:p>
            <a:pPr indent="0" marL="0">
              <a:buNone/>
            </a:pPr>
            <a:r>
              <a:rPr lang="en-US" sz="1800" dirty="0">
                <a:solidFill>
                  <a:schemeClr val="tx1"/>
                </a:solidFill>
              </a:rPr>
              <a:t>    C.  the motors are uneven</a:t>
            </a:r>
            <a:endParaRPr lang="en-US" sz="2000" dirty="0"/>
          </a:p>
          <a:p>
            <a:pPr indent="0" marL="0">
              <a:spcBef>
                <a:spcPts val="1400"/>
              </a:spcBef>
              <a:buNone/>
            </a:pPr>
            <a:r>
              <a:rPr lang="en-US" sz="2000" b="1" dirty="0">
                <a:solidFill>
                  <a:schemeClr val="tx1"/>
                </a:solidFill>
              </a:rPr>
              <a:t>3. With turn set to 10, the robot ran off the mat at the first curve. What would you try next, and why?</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7202B"/>
      </a:dk1>
      <a:lt1>
        <a:srgbClr val="FFFFFF"/>
      </a:lt1>
      <a:dk2>
        <a:srgbClr val="1D4ED8"/>
      </a:dk2>
      <a:lt2>
        <a:srgbClr val="EEF6EF"/>
      </a:lt2>
      <a:accent1>
        <a:srgbClr val="4FA3F7"/>
      </a:accent1>
      <a:accent2>
        <a:srgbClr val="1D4ED8"/>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Robotics: Follow a Line with One Sensor</dc:title>
  <dc:subject>PptxGenJS Presentation</dc:subject>
  <dc:creator>mytekDev</dc:creator>
  <cp:lastModifiedBy>mytekDev</cp:lastModifiedBy>
  <cp:revision>1</cp:revision>
  <dcterms:created xsi:type="dcterms:W3CDTF">2026-10-27T15:34:21Z</dcterms:created>
  <dcterms:modified xsi:type="dcterms:W3CDTF">2026-10-27T15:34:21Z</dcterms:modified>
</cp:coreProperties>
</file>