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5866af89-f10b-e12c-78d3-131781430341}">
          <p14:sldIdLst>
            <p14:sldId id="256"/>
            <p14:sldId id="257"/>
            <p14:sldId id="258"/>
          </p14:sldIdLst>
        </p14:section>
        <p14:section name="Warm-up" id="{23b10aa9-3c7b-6e20-bb7e-fc75e6d11565}">
          <p14:sldIdLst>
            <p14:sldId id="259"/>
          </p14:sldIdLst>
        </p14:section>
        <p14:section name="Direct instruction (I do)" id="{132a86e1-84cf-7e7a-8395-0fbfb7cd939b}">
          <p14:sldIdLst>
            <p14:sldId id="260"/>
            <p14:sldId id="261"/>
            <p14:sldId id="262"/>
          </p14:sldIdLst>
        </p14:section>
        <p14:section name="Guided practice (We do)" id="{0d1ad5f6-631d-0c51-01a0-a10898124c0e}">
          <p14:sldIdLst>
            <p14:sldId id="263"/>
            <p14:sldId id="264"/>
          </p14:sldIdLst>
        </p14:section>
        <p14:section name="Independent practice (You do)" id="{9832e48d-04c0-7e81-3668-e91ff4d45512}">
          <p14:sldIdLst>
            <p14:sldId id="265"/>
          </p14:sldIdLst>
        </p14:section>
        <p14:section name="Closure" id="{0ae9544e-739b-65ee-cadd-04e968cc032d}">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Grassy Hills is a video game level made of square tiles, 40 across and 14 down. Students measure it the way the game does: they count the tiles in the hill, then find a faster way by multiplying its sides, and check with the editor's Select tool, which reports the size of whatever they drag over. Then they split the whole ground into rectangles and add the parts, read where things are by column and row, and build a castle of exactly 24 tiles from two rectangles.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6. Show the title, essential question and Today I can slides (about 1 minute). Students open the link or scan the QR code on the worksheet. The level is Grassy Hills, a strip of a platform game. A short guide runs along the top; have students do its three steps, which turn off View &gt; Solid Cells (a red film that marks the solid blocks a player cannot walk through) and click the Select tool, but not drag yet. Ask: "This level is built from square tiles. How many tiles is the hill?" Let students count however they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6 to 14. Collect counting methods: one by one, by rows, by columns. Then show the faster way on the board: the hill is 6 tiles across and 5 tiles down, every row has 6 tiles, so 5 rows of 6 is 6 x 5 = 30. On the projector, pick the Select tool (the dashed square, or press M) and drag from the hill's top left tile to its bottom right tile. The status bar at the bottom says Picked none, selected 6 x 5. Point out the bar's other numbers: Map 40 x 14 means the whole level is 40 tiles across and 14 down, and Tile 18 px is the size of one tile in the game's own pixels (the map on screen is zoomed, so it looks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14 to 24. The ground is not one rectangle. Together, split it into four: the long piece on the left (17 across, 3 down), the piece after the water (6 by 3), the hill (6 by 5), and the piece on the right (8 by 3). Students find each area, check each with Select, and add: 51 + 18 + 30 + 24 = 123 tiles. Ask for a different way to split the right side: one piece 20 across and 3 down, plus the top of the hill, 6 by 2. That is 60 + 12 = 72, the same as 18 + 30 + 24. Then coordinates: move the mouse over the door at the far right (if it is off the screen, scroll right, or choose View &gt; Zoom Out (the - key)) and read Cell in the status bar: 38, 10. The first number is the column, counted from 0 at the left; the second is the row, counted from 0 at the top. So the left piece runs from column 0 to column 16: 17 columns, not 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24 to 38. Students plan a castle of exactly 24 tiles made of two rectangles (for example a 4 by 4 tower and a 4 by 2 wall: 16 + 8 = 24), write the multiplication on the worksheet, then build it in the empty sky. To draw: click a tile in the tileset on the right (the brown crate, for example), pick Box Fill (press B), and drag a rectangle on the map. Ctrl+Z undoes. They check each part with Select and add. Walk the room and ask the questions under What to look for. Students who finish build a second castle of 24 tiles from two different rectangles.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Ask the essential question again. From the class: a rectangle's area is tiles across times tiles down; a shape made of rectangles is the sum of their areas; and the parts can be split more than one way.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Tilemap Editor: How Big Is This Level?</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Tilemap Editor: How Big Is This Level?</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3-5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309360" y="3679284"/>
            <a:ext cx="5303520" cy="22426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can you find the area of a shape without counting every square?</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find the area of a rectangle by counting unit squares, then by multiplying its side lengths.</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find the area of a shape made of rectangles by splitting it into parts and adding them.</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name a cell by its column and row, and count columns correctly from a start column to an end column.</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build a shape with a given area and check it.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This level is built from square tiles. How many tiles is the hill?</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604734"/>
            <a:ext cx="4114800" cy="1739973"/>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tile</a:t>
            </a:r>
            <a:endParaRPr lang="en-US" sz="1800" dirty="0"/>
          </a:p>
          <a:p>
            <a:pPr indent="0" marL="0">
              <a:spcAft>
                <a:spcPts val="400"/>
              </a:spcAft>
              <a:buNone/>
            </a:pPr>
            <a:r>
              <a:rPr lang="en-US" sz="1400" dirty="0">
                <a:solidFill>
                  <a:schemeClr val="tx1"/>
                </a:solidFill>
              </a:rPr>
              <a:t>One small square picture. A game level is built from tiles placed on a grid.</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grid</a:t>
            </a:r>
            <a:endParaRPr lang="en-US" sz="1800" dirty="0"/>
          </a:p>
          <a:p>
            <a:pPr indent="0" marL="0">
              <a:spcAft>
                <a:spcPts val="400"/>
              </a:spcAft>
              <a:buNone/>
            </a:pPr>
            <a:r>
              <a:rPr lang="en-US" sz="1400" dirty="0">
                <a:solidFill>
                  <a:schemeClr val="tx1"/>
                </a:solidFill>
              </a:rPr>
              <a:t>Rows and columns of squares, like graph paper.</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area</a:t>
            </a:r>
            <a:endParaRPr lang="en-US" sz="1800" dirty="0"/>
          </a:p>
          <a:p>
            <a:pPr indent="0" marL="0">
              <a:spcAft>
                <a:spcPts val="400"/>
              </a:spcAft>
              <a:buNone/>
            </a:pPr>
            <a:r>
              <a:rPr lang="en-US" sz="1400" dirty="0">
                <a:solidFill>
                  <a:schemeClr val="tx1"/>
                </a:solidFill>
              </a:rPr>
              <a:t>How many squares a shape covers. Here the unit is one tile.</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rectangle</a:t>
            </a:r>
            <a:endParaRPr lang="en-US" sz="1800" dirty="0"/>
          </a:p>
          <a:p>
            <a:pPr indent="0" marL="0">
              <a:spcAft>
                <a:spcPts val="400"/>
              </a:spcAft>
              <a:buNone/>
            </a:pPr>
            <a:r>
              <a:rPr lang="en-US" sz="1400" dirty="0">
                <a:solidFill>
                  <a:schemeClr val="tx1"/>
                </a:solidFill>
              </a:rPr>
              <a:t>A shape with four square corners. Its area is length times width.</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column</a:t>
            </a:r>
            <a:endParaRPr lang="en-US" sz="1800" dirty="0"/>
          </a:p>
          <a:p>
            <a:pPr indent="0" marL="0">
              <a:spcAft>
                <a:spcPts val="400"/>
              </a:spcAft>
              <a:buNone/>
            </a:pPr>
            <a:r>
              <a:rPr lang="en-US" sz="1400" dirty="0">
                <a:solidFill>
                  <a:schemeClr val="tx1"/>
                </a:solidFill>
              </a:rPr>
              <a:t>A line of squares going up and down. The editor numbers them from 0 at the left.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row</a:t>
            </a:r>
            <a:endParaRPr lang="en-US" sz="1800" dirty="0"/>
          </a:p>
          <a:p>
            <a:pPr indent="0" marL="0">
              <a:spcAft>
                <a:spcPts val="400"/>
              </a:spcAft>
              <a:buNone/>
            </a:pPr>
            <a:r>
              <a:rPr lang="en-US" sz="1400" dirty="0">
                <a:solidFill>
                  <a:schemeClr val="tx1"/>
                </a:solidFill>
              </a:rPr>
              <a:t>A line of squares going side to side. The editor numbers them from 0 at the top.</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Count, or multiply</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6 x 5</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6 columns, 5 rows</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30 tiles</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the hill's area</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Every row of a rectangle has the same number of tiles, so rows times tiles in a row is the area.</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editor measures too</a:t>
            </a:r>
            <a:endParaRPr lang="en-US" sz="3600" dirty="0"/>
          </a:p>
        </p:txBody>
      </p:sp>
      <p:pic>
        <p:nvPicPr>
          <p:cNvPr id="3" name="The editor measures too" descr="The editor measures too">    </p:cNvPr>
          <p:cNvPicPr>
            <a:picLocks noChangeAspect="1"/>
          </p:cNvPicPr>
          <p:nvPr/>
        </p:nvPicPr>
        <p:blipFill>
          <a:blip r:embed="rId1"/>
          <a:stretch>
            <a:fillRect/>
          </a:stretch>
        </p:blipFill>
        <p:spPr>
          <a:xfrm>
            <a:off x="2296503" y="1417320"/>
            <a:ext cx="7568514"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Drag the Select tool over a shape. The bar at the bottom says selected 6 x 5.</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the whole ground</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Split the ground into rectangles.</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Find each one's area: across times down.</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Add the parts.</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Check each part with Select.</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mytekdev.com/try/tilemapeditor?lesson=how-big-is-this-level</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Where is the door?</a:t>
            </a:r>
            <a:endParaRPr lang="en-US" sz="3600" dirty="0"/>
          </a:p>
        </p:txBody>
      </p:sp>
      <p:pic>
        <p:nvPicPr>
          <p:cNvPr id="3" name="Where is the door?" descr="Where is the door?">    </p:cNvPr>
          <p:cNvPicPr>
            <a:picLocks noChangeAspect="1"/>
          </p:cNvPicPr>
          <p:nvPr/>
        </p:nvPicPr>
        <p:blipFill>
          <a:blip r:embed="rId1"/>
          <a:stretch>
            <a:fillRect/>
          </a:stretch>
        </p:blipFill>
        <p:spPr>
          <a:xfrm>
            <a:off x="2296503" y="1417320"/>
            <a:ext cx="7568514"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Cell 38, 10: column 38, row 10. Columns start at 0 on the left, rows at 0 at the top.</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Build a castle</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Exactly 24 tiles, made of two rectangles.</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Use Box Fill (B) to draw each rectangle.</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Check each part with Select (M), then add.</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Plan it on the worksheet first: which two rectangles make 24?</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Without counting</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How can you find the area of a shape without counting every square?</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can you find the area of a shape without counting every square?</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platform is 7 tiles across and 2 tiles down. How many tiles is it?</a:t>
            </a:r>
            <a:endParaRPr lang="en-US" sz="2000" dirty="0"/>
          </a:p>
          <a:p>
            <a:pPr indent="0" marL="0">
              <a:buNone/>
            </a:pPr>
            <a:r>
              <a:rPr lang="en-US" sz="1800" dirty="0">
                <a:solidFill>
                  <a:schemeClr val="tx1"/>
                </a:solidFill>
              </a:rPr>
              <a:t>    A.  9</a:t>
            </a:r>
            <a:endParaRPr lang="en-US" sz="2000" dirty="0"/>
          </a:p>
          <a:p>
            <a:pPr indent="0" marL="0">
              <a:buNone/>
            </a:pPr>
            <a:r>
              <a:rPr lang="en-US" sz="1800" dirty="0">
                <a:solidFill>
                  <a:schemeClr val="tx1"/>
                </a:solidFill>
              </a:rPr>
              <a:t>    B.  14</a:t>
            </a:r>
            <a:endParaRPr lang="en-US" sz="2000" dirty="0"/>
          </a:p>
          <a:p>
            <a:pPr indent="0" marL="0">
              <a:buNone/>
            </a:pPr>
            <a:r>
              <a:rPr lang="en-US" sz="1800" dirty="0">
                <a:solidFill>
                  <a:schemeClr val="tx1"/>
                </a:solidFill>
              </a:rPr>
              <a:t>    C.  16</a:t>
            </a:r>
            <a:endParaRPr lang="en-US" sz="2000" dirty="0"/>
          </a:p>
          <a:p>
            <a:pPr indent="0" marL="0">
              <a:spcBef>
                <a:spcPts val="1400"/>
              </a:spcBef>
              <a:buNone/>
            </a:pPr>
            <a:r>
              <a:rPr lang="en-US" sz="2000" b="1" dirty="0">
                <a:solidFill>
                  <a:schemeClr val="tx1"/>
                </a:solidFill>
              </a:rPr>
              <a:t>2. A hill is a 5 by 3 rectangle with a 2 by 2 rectangle on top. What is its area?</a:t>
            </a:r>
            <a:endParaRPr lang="en-US" sz="2000" dirty="0"/>
          </a:p>
          <a:p>
            <a:pPr indent="0" marL="0">
              <a:buNone/>
            </a:pPr>
            <a:r>
              <a:rPr lang="en-US" sz="1800" dirty="0">
                <a:solidFill>
                  <a:schemeClr val="tx1"/>
                </a:solidFill>
              </a:rPr>
              <a:t>    A.  19</a:t>
            </a:r>
            <a:endParaRPr lang="en-US" sz="2000" dirty="0"/>
          </a:p>
          <a:p>
            <a:pPr indent="0" marL="0">
              <a:buNone/>
            </a:pPr>
            <a:r>
              <a:rPr lang="en-US" sz="1800" dirty="0">
                <a:solidFill>
                  <a:schemeClr val="tx1"/>
                </a:solidFill>
              </a:rPr>
              <a:t>    B.  15</a:t>
            </a:r>
            <a:endParaRPr lang="en-US" sz="2000" dirty="0"/>
          </a:p>
          <a:p>
            <a:pPr indent="0" marL="0">
              <a:buNone/>
            </a:pPr>
            <a:r>
              <a:rPr lang="en-US" sz="1800" dirty="0">
                <a:solidFill>
                  <a:schemeClr val="tx1"/>
                </a:solidFill>
              </a:rPr>
              <a:t>    C.  21</a:t>
            </a:r>
            <a:endParaRPr lang="en-US" sz="2000" dirty="0"/>
          </a:p>
          <a:p>
            <a:pPr indent="0" marL="0">
              <a:spcBef>
                <a:spcPts val="1400"/>
              </a:spcBef>
              <a:buNone/>
            </a:pPr>
            <a:r>
              <a:rPr lang="en-US" sz="2000" b="1" dirty="0">
                <a:solidFill>
                  <a:schemeClr val="tx1"/>
                </a:solidFill>
              </a:rPr>
              <a:t>3. A piece of ground starts at column 4 and ends at column 10. How many tiles across is it? Explain how you know.</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B2433"/>
      </a:dk1>
      <a:lt1>
        <a:srgbClr val="FFFFFF"/>
      </a:lt1>
      <a:dk2>
        <a:srgbClr val="3E8E3E"/>
      </a:dk2>
      <a:lt2>
        <a:srgbClr val="EEF6EF"/>
      </a:lt2>
      <a:accent1>
        <a:srgbClr val="5BC0EB"/>
      </a:accent1>
      <a:accent2>
        <a:srgbClr val="3E8E3E"/>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Tilemap Editor: How Big Is This Level?</dc:title>
  <dc:subject>PptxGenJS Presentation</dc:subject>
  <dc:creator>mytekDev</dc:creator>
  <cp:lastModifiedBy>mytekDev</cp:lastModifiedBy>
  <cp:revision>1</cp:revision>
  <dcterms:created xsi:type="dcterms:W3CDTF">2026-10-27T15:35:33Z</dcterms:created>
  <dcterms:modified xsi:type="dcterms:W3CDTF">2026-10-27T15:35:33Z</dcterms:modified>
</cp:coreProperties>
</file>